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79"/>
  </p:notesMasterIdLst>
  <p:handoutMasterIdLst>
    <p:handoutMasterId r:id="rId80"/>
  </p:handoutMasterIdLst>
  <p:sldIdLst>
    <p:sldId id="1595" r:id="rId7"/>
    <p:sldId id="272" r:id="rId8"/>
    <p:sldId id="2076136817" r:id="rId9"/>
    <p:sldId id="1553"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8" r:id="rId32"/>
    <p:sldId id="1569" r:id="rId33"/>
    <p:sldId id="1570" r:id="rId34"/>
    <p:sldId id="1557" r:id="rId35"/>
    <p:sldId id="1614" r:id="rId36"/>
    <p:sldId id="11650" r:id="rId37"/>
    <p:sldId id="1615" r:id="rId38"/>
    <p:sldId id="2076136822" r:id="rId39"/>
    <p:sldId id="2076136826" r:id="rId40"/>
    <p:sldId id="2076136827" r:id="rId41"/>
    <p:sldId id="2076136828" r:id="rId42"/>
    <p:sldId id="2076136830" r:id="rId43"/>
    <p:sldId id="2076136831" r:id="rId44"/>
    <p:sldId id="2076136832" r:id="rId45"/>
    <p:sldId id="2076136833" r:id="rId46"/>
    <p:sldId id="2076136829" r:id="rId47"/>
    <p:sldId id="2076136834" r:id="rId48"/>
    <p:sldId id="2076136835" r:id="rId49"/>
    <p:sldId id="2076136836" r:id="rId50"/>
    <p:sldId id="2076136837" r:id="rId51"/>
    <p:sldId id="2076136838" r:id="rId52"/>
    <p:sldId id="2076136839" r:id="rId53"/>
    <p:sldId id="2076136840" r:id="rId54"/>
    <p:sldId id="2076136841" r:id="rId55"/>
    <p:sldId id="2076136842" r:id="rId56"/>
    <p:sldId id="2076136869" r:id="rId57"/>
    <p:sldId id="2076136870" r:id="rId58"/>
    <p:sldId id="2076136871" r:id="rId59"/>
    <p:sldId id="2076136872" r:id="rId60"/>
    <p:sldId id="2076136873" r:id="rId61"/>
    <p:sldId id="2076136874" r:id="rId62"/>
    <p:sldId id="2076136875" r:id="rId63"/>
    <p:sldId id="2076136876" r:id="rId64"/>
    <p:sldId id="2076136877" r:id="rId65"/>
    <p:sldId id="2076136878" r:id="rId66"/>
    <p:sldId id="2076136879" r:id="rId67"/>
    <p:sldId id="2076136843" r:id="rId68"/>
    <p:sldId id="2076136846" r:id="rId69"/>
    <p:sldId id="2076136849" r:id="rId70"/>
    <p:sldId id="2076136850" r:id="rId71"/>
    <p:sldId id="2076136851" r:id="rId72"/>
    <p:sldId id="2076136852" r:id="rId73"/>
    <p:sldId id="2076136853" r:id="rId74"/>
    <p:sldId id="2076136854" r:id="rId75"/>
    <p:sldId id="2076136868" r:id="rId76"/>
    <p:sldId id="1627" r:id="rId77"/>
    <p:sldId id="2076136824" r:id="rId7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72"/>
            <p14:sldId id="2076136817"/>
            <p14:sldId id="1553"/>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4"/>
            <p14:sldId id="11650"/>
            <p14:sldId id="1615"/>
            <p14:sldId id="2076136822"/>
            <p14:sldId id="2076136826"/>
            <p14:sldId id="2076136827"/>
            <p14:sldId id="2076136828"/>
            <p14:sldId id="2076136830"/>
            <p14:sldId id="2076136831"/>
            <p14:sldId id="2076136832"/>
            <p14:sldId id="2076136833"/>
            <p14:sldId id="2076136829"/>
            <p14:sldId id="2076136834"/>
            <p14:sldId id="2076136835"/>
            <p14:sldId id="2076136836"/>
            <p14:sldId id="2076136837"/>
            <p14:sldId id="2076136838"/>
            <p14:sldId id="2076136839"/>
            <p14:sldId id="2076136840"/>
            <p14:sldId id="2076136841"/>
            <p14:sldId id="2076136842"/>
            <p14:sldId id="2076136869"/>
            <p14:sldId id="2076136870"/>
            <p14:sldId id="2076136871"/>
            <p14:sldId id="2076136872"/>
            <p14:sldId id="2076136873"/>
            <p14:sldId id="2076136874"/>
            <p14:sldId id="2076136875"/>
            <p14:sldId id="2076136876"/>
            <p14:sldId id="2076136877"/>
            <p14:sldId id="2076136878"/>
            <p14:sldId id="2076136879"/>
            <p14:sldId id="2076136843"/>
            <p14:sldId id="2076136846"/>
            <p14:sldId id="2076136849"/>
            <p14:sldId id="2076136850"/>
            <p14:sldId id="2076136851"/>
            <p14:sldId id="2076136852"/>
            <p14:sldId id="2076136853"/>
            <p14:sldId id="2076136854"/>
            <p14:sldId id="2076136868"/>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4FE"/>
    <a:srgbClr val="005A9E"/>
    <a:srgbClr val="2F2F2F"/>
    <a:srgbClr val="E6E6E6"/>
    <a:srgbClr val="FFFFFF"/>
    <a:srgbClr val="A6A6A6"/>
    <a:srgbClr val="00BCF2"/>
    <a:srgbClr val="787878"/>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2956" autoAdjust="0"/>
  </p:normalViewPr>
  <p:slideViewPr>
    <p:cSldViewPr snapToGrid="0">
      <p:cViewPr varScale="1">
        <p:scale>
          <a:sx n="58" d="100"/>
          <a:sy n="58" d="100"/>
        </p:scale>
        <p:origin x="78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presProps" Target="presProps.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3/23/2021 1:12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3/23/2021 1:12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60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Segoe UI Light" pitchFamily="34" charset="0"/>
                <a:ea typeface="+mn-ea"/>
                <a:cs typeface="+mn-cs"/>
              </a:rPr>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first:number</a:t>
            </a:r>
            <a:r>
              <a:rPr lang="en-GB" sz="900" b="0" i="0" u="none" strike="noStrike" kern="1200" dirty="0">
                <a:solidFill>
                  <a:schemeClr val="tx1"/>
                </a:solidFill>
                <a:effectLst/>
                <a:latin typeface="Segoe UI Light" pitchFamily="34" charset="0"/>
                <a:ea typeface="+mn-ea"/>
                <a:cs typeface="+mn-cs"/>
              </a:rPr>
              <a:t> = 123; // number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second: number = 0x37CF;  // hexadecimal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third:number</a:t>
            </a:r>
            <a:r>
              <a:rPr lang="en-GB" sz="900" b="0" i="0" u="none" strike="noStrike" kern="1200" dirty="0">
                <a:solidFill>
                  <a:schemeClr val="tx1"/>
                </a:solidFill>
                <a:effectLst/>
                <a:latin typeface="Segoe UI Light" pitchFamily="34" charset="0"/>
                <a:ea typeface="+mn-ea"/>
                <a:cs typeface="+mn-cs"/>
              </a:rPr>
              <a:t>=0o377 ;      // octal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fourth: number = 0b111001;// binary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String</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employeeName:string</a:t>
            </a:r>
            <a:r>
              <a:rPr lang="en-GB" sz="900" b="0" i="0" u="none" strike="noStrike" kern="1200" dirty="0">
                <a:solidFill>
                  <a:schemeClr val="tx1"/>
                </a:solidFill>
                <a:effectLst/>
                <a:latin typeface="Segoe UI Light" pitchFamily="34" charset="0"/>
                <a:ea typeface="+mn-ea"/>
                <a:cs typeface="+mn-cs"/>
              </a:rPr>
              <a:t> = 'John Smith';  </a:t>
            </a:r>
            <a:r>
              <a:rPr lang="en-GB" dirty="0"/>
              <a:t> </a:t>
            </a:r>
          </a:p>
          <a:p>
            <a:endParaRPr lang="en-GB" dirty="0"/>
          </a:p>
          <a:p>
            <a:r>
              <a:rPr lang="en-GB" dirty="0"/>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isPresent:boolean</a:t>
            </a:r>
            <a:r>
              <a:rPr lang="en-GB" sz="900" b="0" i="0" u="none" strike="noStrike" kern="1200" dirty="0">
                <a:solidFill>
                  <a:schemeClr val="tx1"/>
                </a:solidFill>
                <a:effectLst/>
                <a:latin typeface="Segoe UI Light" pitchFamily="34" charset="0"/>
                <a:ea typeface="+mn-ea"/>
                <a:cs typeface="+mn-cs"/>
              </a:rPr>
              <a:t> = true;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Array</a:t>
            </a:r>
          </a:p>
          <a:p>
            <a:r>
              <a:rPr lang="en-GB" sz="900" b="0" i="0" u="none" strike="noStrike" kern="1200" dirty="0">
                <a:solidFill>
                  <a:schemeClr val="tx1"/>
                </a:solidFill>
                <a:effectLst/>
                <a:latin typeface="Segoe UI Light" pitchFamily="34" charset="0"/>
                <a:ea typeface="+mn-ea"/>
                <a:cs typeface="+mn-cs"/>
              </a:rPr>
              <a:t>let fruits: string[]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fruits: Array&lt;string&gt;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err="1">
                <a:solidFill>
                  <a:schemeClr val="tx1"/>
                </a:solidFill>
                <a:effectLst/>
                <a:latin typeface="Segoe UI Light" pitchFamily="34" charset="0"/>
                <a:ea typeface="+mn-ea"/>
                <a:cs typeface="+mn-cs"/>
              </a:rPr>
              <a:t>MultiType</a:t>
            </a:r>
            <a:r>
              <a:rPr lang="en-GB" sz="900" b="0" i="0" u="none" strike="noStrike" kern="1200" dirty="0">
                <a:solidFill>
                  <a:schemeClr val="tx1"/>
                </a:solidFill>
                <a:effectLst/>
                <a:latin typeface="Segoe UI Light" pitchFamily="34" charset="0"/>
                <a:ea typeface="+mn-ea"/>
                <a:cs typeface="+mn-cs"/>
              </a:rPr>
              <a:t> Array</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(string | number)[] = ['Apple', 2, 'Orange', 3, 4, 'Banana'];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Array&lt;string | number&gt; = ['Apple', 2, 'Orange', 3, 4, 'Banana']; </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Tuple is a new data type which includes two set of values of different data types</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var employee: [number, string] = [1, "Steve"];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r>
              <a:rPr lang="en-GB" sz="900" b="0" i="0" u="none" strike="noStrike" kern="1200" dirty="0">
                <a:solidFill>
                  <a:schemeClr val="tx1"/>
                </a:solidFill>
                <a:effectLst/>
                <a:latin typeface="Segoe UI Light" pitchFamily="34" charset="0"/>
                <a:ea typeface="+mn-ea"/>
                <a:cs typeface="+mn-cs"/>
              </a:rPr>
              <a:t> </a:t>
            </a:r>
            <a:r>
              <a:rPr lang="en-GB" sz="900" b="0" i="0" u="none" strike="noStrike" kern="1200" dirty="0" err="1">
                <a:solidFill>
                  <a:schemeClr val="tx1"/>
                </a:solidFill>
                <a:effectLst/>
                <a:latin typeface="Segoe UI Light" pitchFamily="34" charset="0"/>
                <a:ea typeface="+mn-ea"/>
                <a:cs typeface="+mn-cs"/>
              </a:rPr>
              <a:t>PrintMedia</a:t>
            </a:r>
            <a:r>
              <a:rPr lang="en-GB" sz="900" b="0" i="0" u="none" strike="noStrike" kern="1200" dirty="0">
                <a:solidFill>
                  <a:schemeClr val="tx1"/>
                </a:solidFill>
                <a:effectLst/>
                <a:latin typeface="Segoe UI Light" pitchFamily="34" charset="0"/>
                <a:ea typeface="+mn-ea"/>
                <a:cs typeface="+mn-cs"/>
              </a:rPr>
              <a:t> {     Newspaper = 1,     Newsletter = 5,     Magazine = 5,     Book = 10 }</a:t>
            </a:r>
            <a:r>
              <a:rPr lang="en-GB" dirty="0"/>
              <a:t> </a:t>
            </a:r>
          </a:p>
          <a:p>
            <a:endParaRPr lang="en-GB" dirty="0"/>
          </a:p>
          <a:p>
            <a:r>
              <a:rPr lang="en-GB" dirty="0"/>
              <a:t>Union</a:t>
            </a:r>
          </a:p>
          <a:p>
            <a:r>
              <a:rPr lang="en-GB" sz="900" kern="1200" dirty="0">
                <a:solidFill>
                  <a:schemeClr val="tx1"/>
                </a:solidFill>
                <a:effectLst/>
                <a:latin typeface="Segoe UI Light" pitchFamily="34" charset="0"/>
                <a:ea typeface="+mn-ea"/>
                <a:cs typeface="+mn-cs"/>
              </a:rPr>
              <a:t>let</a:t>
            </a:r>
            <a:r>
              <a:rPr lang="en-GB" dirty="0"/>
              <a:t> code: (</a:t>
            </a:r>
            <a:r>
              <a:rPr lang="en-GB" sz="900" kern="1200" dirty="0">
                <a:solidFill>
                  <a:schemeClr val="tx1"/>
                </a:solidFill>
                <a:effectLst/>
                <a:latin typeface="Segoe UI Light" pitchFamily="34" charset="0"/>
                <a:ea typeface="+mn-ea"/>
                <a:cs typeface="+mn-cs"/>
              </a:rPr>
              <a:t>string</a:t>
            </a:r>
            <a:r>
              <a:rPr lang="en-GB" dirty="0"/>
              <a:t> | </a:t>
            </a:r>
            <a:r>
              <a:rPr lang="en-GB" sz="900" kern="1200" dirty="0">
                <a:solidFill>
                  <a:schemeClr val="tx1"/>
                </a:solidFill>
                <a:effectLst/>
                <a:latin typeface="Segoe UI Light" pitchFamily="34" charset="0"/>
                <a:ea typeface="+mn-ea"/>
                <a:cs typeface="+mn-cs"/>
              </a:rPr>
              <a:t>number</a:t>
            </a:r>
            <a:r>
              <a:rPr lang="en-GB" dirty="0"/>
              <a:t>);</a:t>
            </a:r>
          </a:p>
          <a:p>
            <a:endParaRPr lang="en-GB" dirty="0"/>
          </a:p>
          <a:p>
            <a:r>
              <a:rPr lang="en-GB" dirty="0"/>
              <a:t>Any</a:t>
            </a:r>
          </a:p>
          <a:p>
            <a:r>
              <a:rPr lang="en-US" sz="900" kern="1200" dirty="0">
                <a:solidFill>
                  <a:schemeClr val="tx1"/>
                </a:solidFill>
                <a:effectLst/>
                <a:latin typeface="Segoe UI Light" pitchFamily="34" charset="0"/>
                <a:ea typeface="+mn-ea"/>
                <a:cs typeface="+mn-cs"/>
              </a:rPr>
              <a:t>let</a:t>
            </a:r>
            <a:r>
              <a:rPr lang="en-US" dirty="0"/>
              <a:t> something: any = </a:t>
            </a:r>
            <a:r>
              <a:rPr lang="en-US" sz="900" kern="1200" dirty="0">
                <a:solidFill>
                  <a:schemeClr val="tx1"/>
                </a:solidFill>
                <a:effectLst/>
                <a:latin typeface="Segoe UI Light" pitchFamily="34" charset="0"/>
                <a:ea typeface="+mn-ea"/>
                <a:cs typeface="+mn-cs"/>
              </a:rPr>
              <a:t>"Hello World!"</a:t>
            </a:r>
            <a:r>
              <a:rPr lang="en-US" dirty="0"/>
              <a:t>; </a:t>
            </a:r>
          </a:p>
          <a:p>
            <a:r>
              <a:rPr lang="en-GB" dirty="0"/>
              <a:t>something = 23; </a:t>
            </a:r>
          </a:p>
          <a:p>
            <a:r>
              <a:rPr lang="en-GB" dirty="0"/>
              <a:t>something = true;</a:t>
            </a:r>
          </a:p>
          <a:p>
            <a:endParaRPr lang="en-GB" dirty="0"/>
          </a:p>
          <a:p>
            <a:r>
              <a:rPr lang="en-GB" dirty="0"/>
              <a:t>Void</a:t>
            </a:r>
          </a:p>
          <a:p>
            <a:r>
              <a:rPr lang="en-GB" sz="900" kern="1200" dirty="0">
                <a:solidFill>
                  <a:schemeClr val="tx1"/>
                </a:solidFill>
                <a:effectLst/>
                <a:latin typeface="Segoe UI Light" pitchFamily="34" charset="0"/>
                <a:ea typeface="+mn-ea"/>
                <a:cs typeface="+mn-cs"/>
              </a:rPr>
              <a:t>function</a:t>
            </a:r>
            <a:r>
              <a:rPr lang="en-GB" dirty="0"/>
              <a:t> </a:t>
            </a:r>
            <a:r>
              <a:rPr lang="en-GB" dirty="0" err="1"/>
              <a:t>sayHi</a:t>
            </a:r>
            <a:r>
              <a:rPr lang="en-GB" dirty="0"/>
              <a:t>(): </a:t>
            </a:r>
            <a:r>
              <a:rPr lang="en-GB" sz="900" kern="1200" dirty="0">
                <a:solidFill>
                  <a:schemeClr val="tx1"/>
                </a:solidFill>
                <a:effectLst/>
                <a:latin typeface="Segoe UI Light" pitchFamily="34" charset="0"/>
                <a:ea typeface="+mn-ea"/>
                <a:cs typeface="+mn-cs"/>
              </a:rPr>
              <a:t>void</a:t>
            </a:r>
            <a:r>
              <a:rPr lang="en-GB" dirty="0"/>
              <a:t> { console.log('Hi!') } </a:t>
            </a:r>
          </a:p>
          <a:p>
            <a:endParaRPr lang="en-GB"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693329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1:20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1:25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18516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dirty="0"/>
              <a:t>SP  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3/23/2021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t>https://docs.microsoft.com/en-us/sharepoint/dev/spfx/release-1.12.0 </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3/23/2021 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3/23/2021 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8929363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41" Type="http://schemas.openxmlformats.org/officeDocument/2006/relationships/image" Target="../media/image1.emf"/><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 id="2147484632"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www.linkedin.com/in/jenkinsns/" TargetMode="External"/><Relationship Id="rId18" Type="http://schemas.openxmlformats.org/officeDocument/2006/relationships/image" Target="../media/image45.jpg"/><Relationship Id="rId3" Type="http://schemas.openxmlformats.org/officeDocument/2006/relationships/image" Target="../media/image34.jpg"/><Relationship Id="rId7" Type="http://schemas.openxmlformats.org/officeDocument/2006/relationships/image" Target="../media/image38.png"/><Relationship Id="rId12" Type="http://schemas.openxmlformats.org/officeDocument/2006/relationships/image" Target="../media/image42.jpg"/><Relationship Id="rId17" Type="http://schemas.openxmlformats.org/officeDocument/2006/relationships/hyperlink" Target="http://www.jenkinsblogs.com/" TargetMode="External"/><Relationship Id="rId2" Type="http://schemas.openxmlformats.org/officeDocument/2006/relationships/image" Target="../media/image33.jpeg"/><Relationship Id="rId16" Type="http://schemas.openxmlformats.org/officeDocument/2006/relationships/image" Target="../media/image44.png"/><Relationship Id="rId1" Type="http://schemas.openxmlformats.org/officeDocument/2006/relationships/slideLayout" Target="../slideLayouts/slideLayout45.xml"/><Relationship Id="rId6" Type="http://schemas.openxmlformats.org/officeDocument/2006/relationships/image" Target="../media/image37.png"/><Relationship Id="rId11" Type="http://schemas.openxmlformats.org/officeDocument/2006/relationships/image" Target="../media/image12.png"/><Relationship Id="rId5" Type="http://schemas.openxmlformats.org/officeDocument/2006/relationships/image" Target="../media/image36.png"/><Relationship Id="rId15" Type="http://schemas.openxmlformats.org/officeDocument/2006/relationships/hyperlink" Target="mailto:jenkinsns@gmail.com" TargetMode="External"/><Relationship Id="rId10" Type="http://schemas.openxmlformats.org/officeDocument/2006/relationships/image" Target="../media/image41.png"/><Relationship Id="rId19" Type="http://schemas.openxmlformats.org/officeDocument/2006/relationships/hyperlink" Target="https://www.youtube.com/user/jenkinsns" TargetMode="External"/><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tiff"/><Relationship Id="rId10" Type="http://schemas.openxmlformats.org/officeDocument/2006/relationships/image" Target="../media/image77.tiff"/><Relationship Id="rId4" Type="http://schemas.openxmlformats.org/officeDocument/2006/relationships/image" Target="../media/image71.tiff"/><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71.tiff"/><Relationship Id="rId3" Type="http://schemas.openxmlformats.org/officeDocument/2006/relationships/image" Target="../media/image81.png"/><Relationship Id="rId7" Type="http://schemas.openxmlformats.org/officeDocument/2006/relationships/image" Target="../media/image73.png"/><Relationship Id="rId2" Type="http://schemas.openxmlformats.org/officeDocument/2006/relationships/image" Target="../media/image80.emf"/><Relationship Id="rId1" Type="http://schemas.openxmlformats.org/officeDocument/2006/relationships/slideLayout" Target="../slideLayouts/slideLayout35.xml"/><Relationship Id="rId6" Type="http://schemas.openxmlformats.org/officeDocument/2006/relationships/image" Target="../media/image84.tiff"/><Relationship Id="rId11" Type="http://schemas.openxmlformats.org/officeDocument/2006/relationships/image" Target="../media/image78.png"/><Relationship Id="rId5" Type="http://schemas.openxmlformats.org/officeDocument/2006/relationships/image" Target="../media/image83.tiff"/><Relationship Id="rId10" Type="http://schemas.openxmlformats.org/officeDocument/2006/relationships/image" Target="../media/image72.tiff"/><Relationship Id="rId4" Type="http://schemas.openxmlformats.org/officeDocument/2006/relationships/image" Target="../media/image82.png"/><Relationship Id="rId9"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5.tiff"/><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72.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88.png"/><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50.png"/><Relationship Id="rId5" Type="http://schemas.openxmlformats.org/officeDocument/2006/relationships/image" Target="../media/image49.gif"/><Relationship Id="rId4" Type="http://schemas.openxmlformats.org/officeDocument/2006/relationships/image" Target="../media/image4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25.xml"/><Relationship Id="rId1" Type="http://schemas.openxmlformats.org/officeDocument/2006/relationships/slideLayout" Target="../slideLayouts/slideLayout37.xml"/><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hyperlink" Target="https://www.microsoft.com/en-in/download/details.aspx?id=35588" TargetMode="External"/><Relationship Id="rId2" Type="http://schemas.openxmlformats.org/officeDocument/2006/relationships/hyperlink" Target="https://docs.microsoft.com/en-us/powershell/module/sharepoint-online" TargetMode="Externa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3" Type="http://schemas.openxmlformats.org/officeDocument/2006/relationships/hyperlink" Target="https://contoso.sharepoint.com/sites/marketing" TargetMode="External"/><Relationship Id="rId2" Type="http://schemas.openxmlformats.org/officeDocument/2006/relationships/hyperlink" Target="https://contoso-admin.sharepoint.com/" TargetMode="Externa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hyperlink" Target="https://docs.microsoft.com/en-us/sharepoint/dev/spfx/web-parts/get-started/deploy-web-part-to-cdn" TargetMode="Externa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3.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7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8.svg"/><Relationship Id="rId7"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110.svg"/><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9029776" cy="1072425"/>
          </a:xfrm>
        </p:spPr>
        <p:txBody>
          <a:bodyPr/>
          <a:lstStyle/>
          <a:p>
            <a:r>
              <a:rPr lang="en-GB" sz="4500" dirty="0"/>
              <a:t>SharePoint Framework - Day 1</a:t>
            </a:r>
            <a:endParaRPr lang="en-US" sz="45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3664273" cy="369332"/>
          </a:xfrm>
          <a:prstGeom prst="rect">
            <a:avLst/>
          </a:prstGeom>
        </p:spPr>
        <p:txBody>
          <a:bodyPr wrap="none">
            <a:spAutoFit/>
          </a:bodyPr>
          <a:lstStyle/>
          <a:p>
            <a:pPr lvl="0"/>
            <a:r>
              <a:rPr lang="en-US" b="1" dirty="0">
                <a:solidFill>
                  <a:srgbClr val="7030A0"/>
                </a:solidFill>
              </a:rPr>
              <a:t>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583" y="2269010"/>
            <a:ext cx="2331855" cy="332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65" y="1169"/>
            <a:ext cx="7945034" cy="93247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418">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1681" y="150597"/>
            <a:ext cx="4815178" cy="653350"/>
          </a:xfrm>
          <a:prstGeom prst="rect">
            <a:avLst/>
          </a:prstGeom>
        </p:spPr>
        <p:txBody>
          <a:bodyPr vert="horz" wrap="square" lIns="0" tIns="12951" rIns="0" bIns="0" rtlCol="0" anchor="ctr">
            <a:spAutoFit/>
          </a:bodyPr>
          <a:lstStyle/>
          <a:p>
            <a:pPr marL="12951">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1554" y="957776"/>
            <a:ext cx="6822865" cy="476284"/>
          </a:xfrm>
          <a:prstGeom prst="rect">
            <a:avLst/>
          </a:prstGeom>
        </p:spPr>
        <p:txBody>
          <a:bodyPr wrap="square">
            <a:spAutoFit/>
          </a:bodyPr>
          <a:lstStyle/>
          <a:p>
            <a:pPr defTabSz="932418">
              <a:lnSpc>
                <a:spcPts val="3264"/>
              </a:lnSpc>
              <a:defRPr/>
            </a:pPr>
            <a:r>
              <a:rPr lang="en-US" sz="2174"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4"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8567" y="2645658"/>
            <a:ext cx="5504016" cy="2571303"/>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17+ 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467" y="1163668"/>
            <a:ext cx="1793070" cy="1793070"/>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121391" y="5303424"/>
            <a:ext cx="1684551" cy="168782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63731" y="5293874"/>
            <a:ext cx="1661188" cy="1657001"/>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602987" y="5284233"/>
            <a:ext cx="1738378" cy="1684178"/>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919208" y="5260431"/>
            <a:ext cx="1769871" cy="1707981"/>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50531" y="5312161"/>
            <a:ext cx="1635540" cy="1638715"/>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11679" y="1522393"/>
            <a:ext cx="1880986" cy="766562"/>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04538" y="1526760"/>
            <a:ext cx="766562" cy="766562"/>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3033" y="1878621"/>
            <a:ext cx="1767810" cy="271971"/>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388" y="5314713"/>
            <a:ext cx="316153" cy="30032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426" y="5383176"/>
            <a:ext cx="180994" cy="17906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219892" y="4805971"/>
            <a:ext cx="316153" cy="323499"/>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424" y="4799283"/>
            <a:ext cx="2808319" cy="350280"/>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209817" y="4418263"/>
            <a:ext cx="320896" cy="237894"/>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4168" y="4381063"/>
            <a:ext cx="2670915" cy="350280"/>
          </a:xfrm>
          <a:prstGeom prst="rect">
            <a:avLst/>
          </a:prstGeom>
        </p:spPr>
        <p:txBody>
          <a:bodyPr wrap="square">
            <a:spAutoFit/>
          </a:bodyPr>
          <a:lstStyle/>
          <a:p>
            <a:pPr defTabSz="932418">
              <a:defRPr/>
            </a:pPr>
            <a:r>
              <a:rPr lang="en-US" sz="1632"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45398" y="5762931"/>
            <a:ext cx="306616" cy="30422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5277" y="5709863"/>
            <a:ext cx="2863978" cy="350330"/>
          </a:xfrm>
          <a:prstGeom prst="rect">
            <a:avLst/>
          </a:prstGeom>
        </p:spPr>
        <p:txBody>
          <a:bodyPr wrap="none">
            <a:spAutoFit/>
          </a:bodyPr>
          <a:lstStyle/>
          <a:p>
            <a:pPr defTabSz="932418">
              <a:defRPr/>
            </a:pPr>
            <a:r>
              <a:rPr lang="en-GB" sz="1632"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45397" y="6226687"/>
            <a:ext cx="330250" cy="28168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686" y="6226686"/>
            <a:ext cx="3766804" cy="343492"/>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739" y="5249116"/>
            <a:ext cx="3321303" cy="350280"/>
          </a:xfrm>
          <a:prstGeom prst="rect">
            <a:avLst/>
          </a:prstGeom>
        </p:spPr>
        <p:txBody>
          <a:bodyPr wrap="square">
            <a:spAutoFit/>
          </a:bodyPr>
          <a:lstStyle/>
          <a:p>
            <a:pPr defTabSz="932418">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462486"/>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SPFx’s open-source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 supports Node.js LTS v12.* </a:t>
            </a:r>
          </a:p>
          <a:p>
            <a:pPr>
              <a:buFont typeface="Wingdings" panose="05000000000000000000" pitchFamily="2" charset="2"/>
              <a:buChar char="§"/>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sp>
        <p:nvSpPr>
          <p:cNvPr id="8" name="TextBox 7">
            <a:extLst>
              <a:ext uri="{FF2B5EF4-FFF2-40B4-BE49-F238E27FC236}">
                <a16:creationId xmlns:a16="http://schemas.microsoft.com/office/drawing/2014/main" id="{E7BA1CA6-60C0-49BE-8741-3B7B7856AD79}"/>
              </a:ext>
            </a:extLst>
          </p:cNvPr>
          <p:cNvSpPr txBox="1"/>
          <p:nvPr/>
        </p:nvSpPr>
        <p:spPr>
          <a:xfrm>
            <a:off x="379643" y="5020232"/>
            <a:ext cx="7796948" cy="1477328"/>
          </a:xfrm>
          <a:prstGeom prst="rect">
            <a:avLst/>
          </a:prstGeom>
          <a:solidFill>
            <a:srgbClr val="D6F4FE"/>
          </a:solidFill>
        </p:spPr>
        <p:txBody>
          <a:bodyPr wrap="square">
            <a:spAutoFit/>
          </a:bodyPr>
          <a:lstStyle/>
          <a:p>
            <a:r>
              <a:rPr lang="en-GB" dirty="0"/>
              <a:t>The SharePoint Framework v1.12 is supported on the following Node.js versions:</a:t>
            </a:r>
          </a:p>
          <a:p>
            <a:endParaRPr lang="en-GB" dirty="0"/>
          </a:p>
          <a:p>
            <a:r>
              <a:rPr lang="en-GB" dirty="0"/>
              <a:t>Node.js v10 (Dubnium)</a:t>
            </a:r>
          </a:p>
          <a:p>
            <a:r>
              <a:rPr lang="en-GB" dirty="0"/>
              <a:t>Node.js v12 (Erbium)</a:t>
            </a:r>
          </a:p>
        </p:txBody>
      </p:sp>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3328027" cy="369332"/>
          </a:xfrm>
          <a:prstGeom prst="rect">
            <a:avLst/>
          </a:prstGeom>
        </p:spPr>
        <p:txBody>
          <a:bodyPr wrap="none">
            <a:spAutoFit/>
          </a:bodyPr>
          <a:lstStyle/>
          <a:p>
            <a:r>
              <a:rPr lang="en-US" b="1" dirty="0">
                <a:solidFill>
                  <a:srgbClr val="7030A0"/>
                </a:solidFill>
              </a:rPr>
              <a:t>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46245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TypeScript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TypeScript in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Variables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Functions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Interfaces and Classes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Modules and Namespaces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3"/>
            <a:ext cx="3601516" cy="369333"/>
          </a:xfrm>
          <a:prstGeom prst="rect">
            <a:avLst/>
          </a:prstGeom>
        </p:spPr>
        <p:txBody>
          <a:bodyPr wrap="square">
            <a:spAutoFit/>
          </a:bodyPr>
          <a:lstStyle/>
          <a:p>
            <a:r>
              <a:rPr lang="en-GB" b="1" dirty="0">
                <a:solidFill>
                  <a:srgbClr val="7030A0"/>
                </a:solidFill>
              </a:rPr>
              <a:t>TypeScript </a:t>
            </a:r>
          </a:p>
        </p:txBody>
      </p:sp>
    </p:spTree>
    <p:extLst>
      <p:ext uri="{BB962C8B-B14F-4D97-AF65-F5344CB8AC3E}">
        <p14:creationId xmlns:p14="http://schemas.microsoft.com/office/powerpoint/2010/main" val="2464287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TypeScript?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3545953"/>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By definition, “TypeScript is JavaScript for application-scale development.”</a:t>
            </a:r>
          </a:p>
          <a:p>
            <a:pPr>
              <a:lnSpc>
                <a:spcPct val="130000"/>
              </a:lnSpc>
              <a:spcBef>
                <a:spcPts val="0"/>
              </a:spcBef>
              <a:buFont typeface="Wingdings" panose="05000000000000000000" pitchFamily="2" charset="2"/>
              <a:buChar char="ü"/>
            </a:pPr>
            <a:endParaRPr lang="en-US" sz="2400" dirty="0"/>
          </a:p>
          <a:p>
            <a:pPr algn="just">
              <a:lnSpc>
                <a:spcPct val="130000"/>
              </a:lnSpc>
              <a:spcBef>
                <a:spcPts val="0"/>
              </a:spcBef>
              <a:buFont typeface="Wingdings" panose="05000000000000000000" pitchFamily="2" charset="2"/>
              <a:buChar char="ü"/>
            </a:pPr>
            <a:r>
              <a:rPr lang="en-US" sz="2400" dirty="0"/>
              <a:t>TypeScript is a strongly typed, object oriented, compiled language. It was designed by Anders Hejlsberg (designer of C#) at Microsoft. TypeScript is both a language and a set of tools. TypeScript is a typed superset of JavaScript compiled to JavaScript. In other words, TypeScript is JavaScript plus some additional features.</a:t>
            </a:r>
            <a:endParaRPr lang="en-GB" dirty="0"/>
          </a:p>
        </p:txBody>
      </p:sp>
      <p:pic>
        <p:nvPicPr>
          <p:cNvPr id="5122" name="Picture 2" descr="TypeScript Figure">
            <a:extLst>
              <a:ext uri="{FF2B5EF4-FFF2-40B4-BE49-F238E27FC236}">
                <a16:creationId xmlns:a16="http://schemas.microsoft.com/office/drawing/2014/main" id="{B57D3E7B-A8CB-4454-9EDC-27D3F34A4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501" y="4701458"/>
            <a:ext cx="2295525" cy="2105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B48A0E2-A884-4FA7-BCA4-56D45DB1E303}"/>
              </a:ext>
            </a:extLst>
          </p:cNvPr>
          <p:cNvSpPr/>
          <p:nvPr/>
        </p:nvSpPr>
        <p:spPr>
          <a:xfrm>
            <a:off x="849330" y="5517904"/>
            <a:ext cx="3947957" cy="646331"/>
          </a:xfrm>
          <a:prstGeom prst="rect">
            <a:avLst/>
          </a:prstGeom>
          <a:solidFill>
            <a:schemeClr val="bg1">
              <a:lumMod val="90000"/>
            </a:schemeClr>
          </a:solidFill>
        </p:spPr>
        <p:txBody>
          <a:bodyPr wrap="square">
            <a:spAutoFit/>
          </a:bodyPr>
          <a:lstStyle/>
          <a:p>
            <a:r>
              <a:rPr lang="en-GB" dirty="0"/>
              <a:t>var </a:t>
            </a:r>
            <a:r>
              <a:rPr lang="en-GB" dirty="0" err="1"/>
              <a:t>message:string</a:t>
            </a:r>
            <a:r>
              <a:rPr lang="en-GB" dirty="0"/>
              <a:t> = "Hello World" </a:t>
            </a:r>
          </a:p>
          <a:p>
            <a:r>
              <a:rPr lang="en-GB" dirty="0"/>
              <a:t>console.log(message)</a:t>
            </a:r>
          </a:p>
        </p:txBody>
      </p:sp>
      <p:sp>
        <p:nvSpPr>
          <p:cNvPr id="7" name="Rectangle 6">
            <a:extLst>
              <a:ext uri="{FF2B5EF4-FFF2-40B4-BE49-F238E27FC236}">
                <a16:creationId xmlns:a16="http://schemas.microsoft.com/office/drawing/2014/main" id="{ACC6B2BC-53E6-4A06-AFD3-D89979C25134}"/>
              </a:ext>
            </a:extLst>
          </p:cNvPr>
          <p:cNvSpPr/>
          <p:nvPr/>
        </p:nvSpPr>
        <p:spPr>
          <a:xfrm>
            <a:off x="7845057" y="5517903"/>
            <a:ext cx="3304140" cy="646331"/>
          </a:xfrm>
          <a:prstGeom prst="rect">
            <a:avLst/>
          </a:prstGeom>
          <a:solidFill>
            <a:schemeClr val="bg1">
              <a:lumMod val="90000"/>
            </a:schemeClr>
          </a:solidFill>
        </p:spPr>
        <p:txBody>
          <a:bodyPr wrap="square">
            <a:spAutoFit/>
          </a:bodyPr>
          <a:lstStyle/>
          <a:p>
            <a:r>
              <a:rPr lang="en-GB" dirty="0"/>
              <a:t>var message = "Hello World";</a:t>
            </a:r>
          </a:p>
          <a:p>
            <a:r>
              <a:rPr lang="en-GB" dirty="0"/>
              <a:t>console.log(message);</a:t>
            </a:r>
          </a:p>
        </p:txBody>
      </p:sp>
      <p:sp>
        <p:nvSpPr>
          <p:cNvPr id="8" name="TextBox 7">
            <a:extLst>
              <a:ext uri="{FF2B5EF4-FFF2-40B4-BE49-F238E27FC236}">
                <a16:creationId xmlns:a16="http://schemas.microsoft.com/office/drawing/2014/main" id="{7536AA5F-3FE6-4E70-B3EA-CAE4FD2D784E}"/>
              </a:ext>
            </a:extLst>
          </p:cNvPr>
          <p:cNvSpPr txBox="1"/>
          <p:nvPr/>
        </p:nvSpPr>
        <p:spPr>
          <a:xfrm>
            <a:off x="1287278" y="4890039"/>
            <a:ext cx="1779013"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TypeScript</a:t>
            </a:r>
          </a:p>
        </p:txBody>
      </p:sp>
      <p:sp>
        <p:nvSpPr>
          <p:cNvPr id="10" name="TextBox 9">
            <a:extLst>
              <a:ext uri="{FF2B5EF4-FFF2-40B4-BE49-F238E27FC236}">
                <a16:creationId xmlns:a16="http://schemas.microsoft.com/office/drawing/2014/main" id="{FDB507FF-116E-4489-A3B9-651064A344AB}"/>
              </a:ext>
            </a:extLst>
          </p:cNvPr>
          <p:cNvSpPr txBox="1"/>
          <p:nvPr/>
        </p:nvSpPr>
        <p:spPr>
          <a:xfrm>
            <a:off x="8542843" y="4939991"/>
            <a:ext cx="170623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JavaScript</a:t>
            </a:r>
          </a:p>
        </p:txBody>
      </p:sp>
    </p:spTree>
    <p:extLst>
      <p:ext uri="{BB962C8B-B14F-4D97-AF65-F5344CB8AC3E}">
        <p14:creationId xmlns:p14="http://schemas.microsoft.com/office/powerpoint/2010/main" val="1526881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Using TypeScript in your project </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4182055"/>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
            </a:pPr>
            <a:r>
              <a:rPr lang="en-US" sz="2400" dirty="0"/>
              <a:t>Install Typescript  - </a:t>
            </a:r>
            <a:r>
              <a:rPr lang="en-US" sz="2400" i="1" dirty="0"/>
              <a:t>npm install -g typescript</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r>
              <a:rPr lang="en-GB" sz="2400" i="1" dirty="0" err="1">
                <a:highlight>
                  <a:srgbClr val="FFFF00"/>
                </a:highlight>
              </a:rPr>
              <a:t>app.ts</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p>
          <a:p>
            <a:pPr algn="just">
              <a:lnSpc>
                <a:spcPct val="130000"/>
              </a:lnSpc>
              <a:spcBef>
                <a:spcPts val="0"/>
              </a:spcBef>
              <a:buFont typeface="Wingdings" panose="05000000000000000000" pitchFamily="2" charset="2"/>
              <a:buChar char="§"/>
            </a:pPr>
            <a:r>
              <a:rPr lang="en-GB" sz="2400" dirty="0"/>
              <a:t>Typescript configuration </a:t>
            </a:r>
            <a:r>
              <a:rPr lang="en-GB" sz="2400" i="1" dirty="0" err="1">
                <a:highlight>
                  <a:srgbClr val="FFFF00"/>
                </a:highlight>
              </a:rPr>
              <a:t>tsc</a:t>
            </a:r>
            <a:r>
              <a:rPr lang="en-GB" sz="2400" i="1" dirty="0">
                <a:highlight>
                  <a:srgbClr val="FFFF00"/>
                </a:highlight>
              </a:rPr>
              <a:t> --</a:t>
            </a:r>
            <a:r>
              <a:rPr lang="en-GB" sz="2400" i="1" dirty="0" err="1">
                <a:highlight>
                  <a:srgbClr val="FFFF00"/>
                </a:highlight>
              </a:rPr>
              <a:t>init</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US" sz="2400" i="1" dirty="0"/>
              <a:t> </a:t>
            </a:r>
            <a:r>
              <a:rPr lang="en-GB" sz="2400" i="1" dirty="0"/>
              <a:t>"</a:t>
            </a:r>
            <a:r>
              <a:rPr lang="en-GB" sz="2400" i="1" dirty="0">
                <a:highlight>
                  <a:srgbClr val="FFFF00"/>
                </a:highlight>
              </a:rPr>
              <a:t>target": "es6“</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p>
          <a:p>
            <a:pPr algn="just">
              <a:lnSpc>
                <a:spcPct val="130000"/>
              </a:lnSpc>
              <a:spcBef>
                <a:spcPts val="0"/>
              </a:spcBef>
              <a:buFont typeface="Wingdings" panose="05000000000000000000" pitchFamily="2" charset="2"/>
              <a:buChar char="§"/>
            </a:pPr>
            <a:r>
              <a:rPr lang="en-GB" sz="2400" i="1" dirty="0">
                <a:highlight>
                  <a:srgbClr val="FFFF00"/>
                </a:highlight>
              </a:rPr>
              <a:t>"</a:t>
            </a:r>
            <a:r>
              <a:rPr lang="en-GB" sz="2400" i="1" dirty="0" err="1">
                <a:highlight>
                  <a:srgbClr val="FFFF00"/>
                </a:highlight>
              </a:rPr>
              <a:t>outDir</a:t>
            </a:r>
            <a:r>
              <a:rPr lang="en-GB" sz="2400" i="1" dirty="0">
                <a:highlight>
                  <a:srgbClr val="FFFF00"/>
                </a:highlight>
              </a:rPr>
              <a:t>": "./</a:t>
            </a:r>
            <a:r>
              <a:rPr lang="en-GB" sz="2400" i="1" dirty="0" err="1">
                <a:highlight>
                  <a:srgbClr val="FFFF00"/>
                </a:highlight>
              </a:rPr>
              <a:t>dist</a:t>
            </a:r>
            <a:r>
              <a:rPr lang="en-GB" sz="2400" i="1" dirty="0">
                <a:highlight>
                  <a:srgbClr val="FFFF00"/>
                </a:highlight>
              </a:rPr>
              <a:t>“</a:t>
            </a: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endParaRPr lang="en-US" sz="2400" i="1" dirty="0">
              <a:highlight>
                <a:srgbClr val="FFFF00"/>
              </a:highlight>
            </a:endParaRPr>
          </a:p>
          <a:p>
            <a:pPr marL="0" indent="0" algn="just">
              <a:lnSpc>
                <a:spcPct val="130000"/>
              </a:lnSpc>
              <a:spcBef>
                <a:spcPts val="0"/>
              </a:spcBef>
              <a:buNone/>
            </a:pPr>
            <a:endParaRPr lang="en-US" sz="2400" dirty="0"/>
          </a:p>
          <a:p>
            <a:pPr marL="0" indent="0" algn="just">
              <a:lnSpc>
                <a:spcPct val="130000"/>
              </a:lnSpc>
              <a:spcBef>
                <a:spcPts val="0"/>
              </a:spcBef>
              <a:buNone/>
            </a:pPr>
            <a:endParaRPr lang="en-GB" dirty="0"/>
          </a:p>
        </p:txBody>
      </p:sp>
      <p:pic>
        <p:nvPicPr>
          <p:cNvPr id="3" name="Picture 2">
            <a:extLst>
              <a:ext uri="{FF2B5EF4-FFF2-40B4-BE49-F238E27FC236}">
                <a16:creationId xmlns:a16="http://schemas.microsoft.com/office/drawing/2014/main" id="{9B5EF3D7-DF0E-4ADF-96B2-A03BBD26F281}"/>
              </a:ext>
            </a:extLst>
          </p:cNvPr>
          <p:cNvPicPr>
            <a:picLocks noChangeAspect="1"/>
          </p:cNvPicPr>
          <p:nvPr/>
        </p:nvPicPr>
        <p:blipFill>
          <a:blip r:embed="rId2"/>
          <a:stretch>
            <a:fillRect/>
          </a:stretch>
        </p:blipFill>
        <p:spPr>
          <a:xfrm>
            <a:off x="5178976" y="3906009"/>
            <a:ext cx="6372225" cy="6667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99444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Variables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5361499"/>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Variables can be declared using: </a:t>
            </a:r>
            <a:r>
              <a:rPr lang="en-US" sz="1700" b="1" dirty="0"/>
              <a:t>var</a:t>
            </a:r>
            <a:r>
              <a:rPr lang="en-US" sz="1700" dirty="0"/>
              <a:t>, </a:t>
            </a:r>
            <a:r>
              <a:rPr lang="en-US" sz="1700" b="1" dirty="0"/>
              <a:t>let</a:t>
            </a:r>
            <a:r>
              <a:rPr lang="en-US" sz="1700" dirty="0"/>
              <a:t>, and </a:t>
            </a:r>
            <a:r>
              <a:rPr lang="en-US" sz="1700" b="1" dirty="0"/>
              <a:t>const</a:t>
            </a:r>
          </a:p>
          <a:p>
            <a:pPr algn="just">
              <a:lnSpc>
                <a:spcPct val="130000"/>
              </a:lnSpc>
              <a:spcBef>
                <a:spcPts val="0"/>
              </a:spcBef>
              <a:buFont typeface="Wingdings" panose="05000000000000000000" pitchFamily="2" charset="2"/>
              <a:buChar char="§"/>
            </a:pPr>
            <a:endParaRPr lang="en-US" sz="1700" dirty="0"/>
          </a:p>
          <a:p>
            <a:pPr algn="just">
              <a:lnSpc>
                <a:spcPct val="130000"/>
              </a:lnSpc>
              <a:spcBef>
                <a:spcPts val="0"/>
              </a:spcBef>
              <a:buFont typeface="Wingdings" panose="05000000000000000000" pitchFamily="2" charset="2"/>
              <a:buChar char="§"/>
            </a:pPr>
            <a:r>
              <a:rPr lang="en-US" sz="1700" b="1" dirty="0"/>
              <a:t>var Declaration</a:t>
            </a:r>
          </a:p>
          <a:p>
            <a:pPr lvl="1" algn="just">
              <a:lnSpc>
                <a:spcPct val="130000"/>
              </a:lnSpc>
              <a:spcBef>
                <a:spcPts val="0"/>
              </a:spcBef>
              <a:buFont typeface="Wingdings" panose="05000000000000000000" pitchFamily="2" charset="2"/>
              <a:buChar char="ü"/>
            </a:pPr>
            <a:r>
              <a:rPr lang="en-US" sz="1700" dirty="0"/>
              <a:t>Variables in TypeScript can be declared using var keyword, same as in JavaScript. The scoping rules remains the same as in JavaScript.</a:t>
            </a:r>
          </a:p>
          <a:p>
            <a:pPr lvl="1" algn="just">
              <a:lnSpc>
                <a:spcPct val="130000"/>
              </a:lnSpc>
              <a:spcBef>
                <a:spcPts val="0"/>
              </a:spcBef>
              <a:buFont typeface="Wingdings" panose="05000000000000000000" pitchFamily="2" charset="2"/>
              <a:buChar char="ü"/>
            </a:pPr>
            <a:r>
              <a:rPr lang="en-GB" sz="1700" dirty="0">
                <a:highlight>
                  <a:srgbClr val="FFFF00"/>
                </a:highlight>
              </a:rPr>
              <a:t>var string1:string = "string </a:t>
            </a:r>
            <a:r>
              <a:rPr lang="en-GB" sz="1700" dirty="0" err="1">
                <a:highlight>
                  <a:srgbClr val="FFFF00"/>
                </a:highlight>
              </a:rPr>
              <a:t>val</a:t>
            </a:r>
            <a:r>
              <a:rPr lang="en-GB" sz="1700" dirty="0">
                <a:highlight>
                  <a:srgbClr val="FFFF00"/>
                </a:highlight>
              </a:rPr>
              <a:t>“</a:t>
            </a:r>
          </a:p>
          <a:p>
            <a:pPr algn="just">
              <a:lnSpc>
                <a:spcPct val="130000"/>
              </a:lnSpc>
              <a:spcBef>
                <a:spcPts val="0"/>
              </a:spcBef>
              <a:buFont typeface="Wingdings" panose="05000000000000000000" pitchFamily="2" charset="2"/>
              <a:buChar char="§"/>
            </a:pPr>
            <a:r>
              <a:rPr lang="en-US" sz="1700" b="1" dirty="0"/>
              <a:t>let Declaration</a:t>
            </a:r>
          </a:p>
          <a:p>
            <a:pPr lvl="1" algn="just">
              <a:lnSpc>
                <a:spcPct val="130000"/>
              </a:lnSpc>
              <a:spcBef>
                <a:spcPts val="0"/>
              </a:spcBef>
              <a:buFont typeface="Wingdings" panose="05000000000000000000" pitchFamily="2" charset="2"/>
              <a:buChar char="ü"/>
            </a:pPr>
            <a:r>
              <a:rPr lang="en-US" sz="1700" dirty="0"/>
              <a:t>To solve problems with var declarations, ES6 introduced two new types of variable declarations in JavaScript, using the keywords let and const. TypeScript, being a superset of JavaScript, also supports these new types of variable declarations.</a:t>
            </a:r>
          </a:p>
          <a:p>
            <a:pPr lvl="1" algn="just">
              <a:lnSpc>
                <a:spcPct val="130000"/>
              </a:lnSpc>
              <a:spcBef>
                <a:spcPts val="0"/>
              </a:spcBef>
              <a:buFont typeface="Wingdings" panose="05000000000000000000" pitchFamily="2" charset="2"/>
              <a:buChar char="ü"/>
            </a:pPr>
            <a:r>
              <a:rPr lang="en-US" sz="1700" dirty="0"/>
              <a:t>Let variables cannot be re-declared</a:t>
            </a:r>
            <a:endParaRPr lang="en-GB" sz="1700" dirty="0"/>
          </a:p>
          <a:p>
            <a:pPr lvl="1" algn="just">
              <a:lnSpc>
                <a:spcPct val="130000"/>
              </a:lnSpc>
              <a:spcBef>
                <a:spcPts val="0"/>
              </a:spcBef>
              <a:buFont typeface="Wingdings" panose="05000000000000000000" pitchFamily="2" charset="2"/>
              <a:buChar char="ü"/>
            </a:pPr>
            <a:r>
              <a:rPr lang="nn-NO" sz="1700" dirty="0">
                <a:highlight>
                  <a:srgbClr val="FFFF00"/>
                </a:highlight>
              </a:rPr>
              <a:t>let string2:string = "string val 2s</a:t>
            </a:r>
            <a:r>
              <a:rPr lang="en-GB" sz="1700" dirty="0">
                <a:highlight>
                  <a:srgbClr val="FFFF00"/>
                </a:highlight>
              </a:rPr>
              <a:t> “</a:t>
            </a:r>
            <a:endParaRPr lang="nn-NO" sz="1700" dirty="0">
              <a:highlight>
                <a:srgbClr val="FFFF00"/>
              </a:highlight>
            </a:endParaRPr>
          </a:p>
          <a:p>
            <a:pPr algn="just">
              <a:lnSpc>
                <a:spcPct val="130000"/>
              </a:lnSpc>
              <a:spcBef>
                <a:spcPts val="0"/>
              </a:spcBef>
              <a:buFont typeface="Wingdings" panose="05000000000000000000" pitchFamily="2" charset="2"/>
              <a:buChar char="ü"/>
            </a:pPr>
            <a:r>
              <a:rPr lang="en-US" sz="2108" b="1" dirty="0"/>
              <a:t>const Declaration</a:t>
            </a:r>
          </a:p>
          <a:p>
            <a:pPr lvl="1" algn="just">
              <a:lnSpc>
                <a:spcPct val="130000"/>
              </a:lnSpc>
              <a:spcBef>
                <a:spcPts val="0"/>
              </a:spcBef>
              <a:buFont typeface="Wingdings" panose="05000000000000000000" pitchFamily="2" charset="2"/>
              <a:buChar char="ü"/>
            </a:pPr>
            <a:r>
              <a:rPr lang="en-US" sz="1700" dirty="0"/>
              <a:t>Variables can be declared using const similar to var or let declarations. The const makes a variable a constant where its value cannot be changed. Const variables have the same scoping rules as let variables.</a:t>
            </a:r>
          </a:p>
          <a:p>
            <a:pPr lvl="1" algn="just">
              <a:lnSpc>
                <a:spcPct val="130000"/>
              </a:lnSpc>
              <a:spcBef>
                <a:spcPts val="0"/>
              </a:spcBef>
              <a:buFont typeface="Wingdings" panose="05000000000000000000" pitchFamily="2" charset="2"/>
              <a:buChar char="ü"/>
            </a:pPr>
            <a:r>
              <a:rPr lang="nn-NO" sz="1700" dirty="0">
                <a:highlight>
                  <a:srgbClr val="FFFF00"/>
                </a:highlight>
              </a:rPr>
              <a:t>const num:number = 100;</a:t>
            </a:r>
          </a:p>
          <a:p>
            <a:pPr algn="just">
              <a:lnSpc>
                <a:spcPct val="130000"/>
              </a:lnSpc>
              <a:spcBef>
                <a:spcPts val="0"/>
              </a:spcBef>
              <a:buFont typeface="Wingdings" panose="05000000000000000000" pitchFamily="2" charset="2"/>
              <a:buChar char="ü"/>
            </a:pPr>
            <a:endParaRPr lang="nn-NO" sz="2108" dirty="0"/>
          </a:p>
          <a:p>
            <a:pPr algn="just">
              <a:lnSpc>
                <a:spcPct val="130000"/>
              </a:lnSpc>
              <a:spcBef>
                <a:spcPts val="0"/>
              </a:spcBef>
              <a:buFont typeface="Wingdings" panose="05000000000000000000" pitchFamily="2" charset="2"/>
              <a:buChar char="§"/>
            </a:pPr>
            <a:endParaRPr lang="en-US" dirty="0"/>
          </a:p>
          <a:p>
            <a:pPr algn="just">
              <a:lnSpc>
                <a:spcPct val="130000"/>
              </a:lnSpc>
              <a:spcBef>
                <a:spcPts val="0"/>
              </a:spcBef>
              <a:buFont typeface="Wingdings" panose="05000000000000000000" pitchFamily="2" charset="2"/>
              <a:buChar char="§"/>
            </a:pPr>
            <a:endParaRPr lang="en-GB" dirty="0"/>
          </a:p>
        </p:txBody>
      </p:sp>
    </p:spTree>
    <p:extLst>
      <p:ext uri="{BB962C8B-B14F-4D97-AF65-F5344CB8AC3E}">
        <p14:creationId xmlns:p14="http://schemas.microsoft.com/office/powerpoint/2010/main" val="24318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65138" y="632779"/>
            <a:ext cx="11533187" cy="411162"/>
          </a:xfrm>
          <a:prstGeom prst="rect">
            <a:avLst/>
          </a:prstGeom>
        </p:spPr>
        <p:txBody>
          <a:bodyPr vert="horz" wrap="square" lIns="0" tIns="0" rIns="0" bIns="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32742">
              <a:lnSpc>
                <a:spcPts val="3200"/>
              </a:lnSpc>
              <a:spcAft>
                <a:spcPts val="600"/>
              </a:spcAft>
            </a:pPr>
            <a:r>
              <a:rPr lang="en-US" sz="2800" b="0" kern="1200" cap="none" spc="-150" baseline="0">
                <a:ln w="3175">
                  <a:noFill/>
                </a:ln>
                <a:solidFill>
                  <a:srgbClr val="2F2F2F"/>
                </a:solidFill>
                <a:effectLst/>
                <a:latin typeface="+mj-lt"/>
                <a:ea typeface="+mn-ea"/>
                <a:cs typeface="Segoe UI" pitchFamily="34" charset="0"/>
              </a:rPr>
              <a:t>Data Types</a:t>
            </a:r>
          </a:p>
        </p:txBody>
      </p:sp>
      <p:graphicFrame>
        <p:nvGraphicFramePr>
          <p:cNvPr id="3" name="Table 2">
            <a:extLst>
              <a:ext uri="{FF2B5EF4-FFF2-40B4-BE49-F238E27FC236}">
                <a16:creationId xmlns:a16="http://schemas.microsoft.com/office/drawing/2014/main" id="{9D9DDA98-D0FB-4BC9-A496-DE134A91BD51}"/>
              </a:ext>
            </a:extLst>
          </p:cNvPr>
          <p:cNvGraphicFramePr>
            <a:graphicFrameLocks noGrp="1"/>
          </p:cNvGraphicFramePr>
          <p:nvPr/>
        </p:nvGraphicFramePr>
        <p:xfrm>
          <a:off x="465138" y="1258957"/>
          <a:ext cx="10892125" cy="4943866"/>
        </p:xfrm>
        <a:graphic>
          <a:graphicData uri="http://schemas.openxmlformats.org/drawingml/2006/table">
            <a:tbl>
              <a:tblPr/>
              <a:tblGrid>
                <a:gridCol w="872038">
                  <a:extLst>
                    <a:ext uri="{9D8B030D-6E8A-4147-A177-3AD203B41FA5}">
                      <a16:colId xmlns:a16="http://schemas.microsoft.com/office/drawing/2014/main" val="890400590"/>
                    </a:ext>
                  </a:extLst>
                </a:gridCol>
                <a:gridCol w="5758203">
                  <a:extLst>
                    <a:ext uri="{9D8B030D-6E8A-4147-A177-3AD203B41FA5}">
                      <a16:colId xmlns:a16="http://schemas.microsoft.com/office/drawing/2014/main" val="829974418"/>
                    </a:ext>
                  </a:extLst>
                </a:gridCol>
                <a:gridCol w="4261884">
                  <a:extLst>
                    <a:ext uri="{9D8B030D-6E8A-4147-A177-3AD203B41FA5}">
                      <a16:colId xmlns:a16="http://schemas.microsoft.com/office/drawing/2014/main" val="1436307087"/>
                    </a:ext>
                  </a:extLst>
                </a:gridCol>
              </a:tblGrid>
              <a:tr h="250558">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Data Types</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Description</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Syntax</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extLst>
                  <a:ext uri="{0D108BD9-81ED-4DB2-BD59-A6C34878D82A}">
                    <a16:rowId xmlns:a16="http://schemas.microsoft.com/office/drawing/2014/main" val="4152533333"/>
                  </a:ext>
                </a:extLst>
              </a:tr>
              <a:tr h="495930">
                <a:tc>
                  <a:txBody>
                    <a:bodyPr/>
                    <a:lstStyle/>
                    <a:p>
                      <a:pPr algn="l" fontAlgn="ctr">
                        <a:spcBef>
                          <a:spcPts val="0"/>
                        </a:spcBef>
                        <a:spcAft>
                          <a:spcPts val="0"/>
                        </a:spcAft>
                      </a:pPr>
                      <a:r>
                        <a:rPr lang="en-GB" sz="1200" b="0" i="0" u="none" strike="noStrike" dirty="0">
                          <a:solidFill>
                            <a:srgbClr val="000000"/>
                          </a:solidFill>
                          <a:effectLst/>
                          <a:latin typeface="Calibri" panose="020F0502020204030204" pitchFamily="34" charset="0"/>
                        </a:rPr>
                        <a:t>Number</a:t>
                      </a:r>
                      <a:endParaRPr lang="en-GB" sz="1200" b="0" i="0" u="none" strike="noStrike" dirty="0">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supports number data type, All numbers are stored as floating-point numbers. These numbers can be Decimal (base 10), Hexadecimal (base 16) or Octal (base 8).</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first:number</a:t>
                      </a:r>
                      <a:r>
                        <a:rPr lang="en-GB" sz="1200" b="0" i="0" u="none" strike="noStrike" dirty="0">
                          <a:solidFill>
                            <a:srgbClr val="000000"/>
                          </a:solidFill>
                          <a:effectLst/>
                          <a:latin typeface="Calibri" panose="020F0502020204030204" pitchFamily="34" charset="0"/>
                        </a:rPr>
                        <a:t> = 123;</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652106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String</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String is another primitive data type that is used to store text data. String values are surrounded by single quotation marks or double quotation marks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127442"/>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Boolean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Boolean values are supported by both JavaScript and TypeScript and stored as true/false values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isPresent:boolean</a:t>
                      </a:r>
                      <a:r>
                        <a:rPr lang="en-GB" sz="1200" b="0" i="0" u="none" strike="noStrike" dirty="0">
                          <a:solidFill>
                            <a:srgbClr val="000000"/>
                          </a:solidFill>
                          <a:effectLst/>
                          <a:latin typeface="Calibri" panose="020F0502020204030204" pitchFamily="34" charset="0"/>
                        </a:rPr>
                        <a:t> = true;</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1657901"/>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Array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An array is a special type of data type which can store multiple values of different data types sequentially using a special syntax.</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fruits: string[] = ['Apple', 'Orange', 'Banana'];</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let fruits: Array&lt;string&gt; = ['Apple', 'Orange', 'Banana'];</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678468"/>
                  </a:ext>
                </a:extLst>
              </a:tr>
              <a:tr h="658920">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Tuple</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introduced a new data type called Tuple. There are other data types such as number, string, boolean etc. in TypeScript which only store a value of that particular data type. Tuple is a new data type which includes two set of values of different data types.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var employee: [number, string] = [1, "Steve"];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0000"/>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Enum</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Enums or enumerations are a new data type supported in TypeScript. Most object-oriented languages like Java and C# use enums. This is now available in TypeScript too.</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err="1">
                          <a:solidFill>
                            <a:srgbClr val="000000"/>
                          </a:solidFill>
                          <a:effectLst/>
                          <a:latin typeface="Calibri" panose="020F0502020204030204" pitchFamily="34" charset="0"/>
                        </a:rPr>
                        <a:t>enum</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PrintMedia</a:t>
                      </a:r>
                      <a:r>
                        <a:rPr lang="en-US" sz="1200" b="0" i="0" u="none" strike="noStrike" dirty="0">
                          <a:solidFill>
                            <a:srgbClr val="000000"/>
                          </a:solidFill>
                          <a:effectLst/>
                          <a:latin typeface="Calibri" panose="020F0502020204030204" pitchFamily="34" charset="0"/>
                        </a:rPr>
                        <a:t> {  Newspaper,  Newsletter,  Magazine,  Book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18890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Union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allows us to use more than one data type for a variable or a function parameter. This is called union type.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code: (string | number);</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912832"/>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Any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has type-checking and compile-time checks. However, we do not always have prior knowledge about the type of some variables, especially when there are user-entered values from third party libraries.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something: any = "Hello World!";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23;</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true;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689881"/>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Void</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Similar to languages like Java, void is used where there is no data type. For example, in return type of functions that do not return any value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function </a:t>
                      </a:r>
                      <a:r>
                        <a:rPr lang="en-GB" sz="1200" b="0" i="0" u="none" strike="noStrike" dirty="0" err="1">
                          <a:solidFill>
                            <a:srgbClr val="000000"/>
                          </a:solidFill>
                          <a:effectLst/>
                          <a:latin typeface="Calibri" panose="020F0502020204030204" pitchFamily="34" charset="0"/>
                        </a:rPr>
                        <a:t>sayHi</a:t>
                      </a:r>
                      <a:r>
                        <a:rPr lang="en-GB" sz="1200" b="0" i="0" u="none" strike="noStrike" dirty="0">
                          <a:solidFill>
                            <a:srgbClr val="000000"/>
                          </a:solidFill>
                          <a:effectLst/>
                          <a:latin typeface="Calibri" panose="020F0502020204030204" pitchFamily="34" charset="0"/>
                        </a:rPr>
                        <a:t>(): void { </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console.log('Hi!')</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644305"/>
                  </a:ext>
                </a:extLst>
              </a:tr>
            </a:tbl>
          </a:graphicData>
        </a:graphic>
      </p:graphicFrame>
    </p:spTree>
    <p:extLst>
      <p:ext uri="{BB962C8B-B14F-4D97-AF65-F5344CB8AC3E}">
        <p14:creationId xmlns:p14="http://schemas.microsoft.com/office/powerpoint/2010/main" val="30258671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768927" y="188041"/>
            <a:ext cx="1123631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Functions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883227" y="1065806"/>
            <a:ext cx="11021970" cy="266453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600" dirty="0"/>
              <a:t>Functions are the primary blocks of any program. In JavaScript, functions are the most important part since the JavaScript is a functional programming language. With functions, you can implement/mimic the concepts of object-oriented programming like classes, objects, polymorphism, and, abstraction.</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Functions ensure that the program is maintainable and reusable, and organized into readable blocks. While TypeScript provides the concept of classes and modules, functions still are an integral part of the language.</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In TypeScript, functions can be of two types: named and anonymous.</a:t>
            </a:r>
            <a:endParaRPr lang="en-GB" sz="1600" dirty="0"/>
          </a:p>
        </p:txBody>
      </p:sp>
      <p:sp>
        <p:nvSpPr>
          <p:cNvPr id="4" name="Rectangle 3">
            <a:extLst>
              <a:ext uri="{FF2B5EF4-FFF2-40B4-BE49-F238E27FC236}">
                <a16:creationId xmlns:a16="http://schemas.microsoft.com/office/drawing/2014/main" id="{3B206DF7-1284-43F3-B41F-D3655DAE4C80}"/>
              </a:ext>
            </a:extLst>
          </p:cNvPr>
          <p:cNvSpPr/>
          <p:nvPr/>
        </p:nvSpPr>
        <p:spPr>
          <a:xfrm>
            <a:off x="966354" y="3990110"/>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display() {</a:t>
            </a:r>
          </a:p>
          <a:p>
            <a:r>
              <a:rPr lang="en-GB" dirty="0"/>
              <a:t>    console.log("Hello TypeScript!");</a:t>
            </a:r>
          </a:p>
          <a:p>
            <a:r>
              <a:rPr lang="en-GB" dirty="0"/>
              <a:t>}</a:t>
            </a:r>
          </a:p>
          <a:p>
            <a:r>
              <a:rPr lang="en-GB" dirty="0"/>
              <a:t>display();  //Output: Hello TypeScript </a:t>
            </a:r>
          </a:p>
        </p:txBody>
      </p:sp>
      <p:sp>
        <p:nvSpPr>
          <p:cNvPr id="5" name="Rectangle 4">
            <a:extLst>
              <a:ext uri="{FF2B5EF4-FFF2-40B4-BE49-F238E27FC236}">
                <a16:creationId xmlns:a16="http://schemas.microsoft.com/office/drawing/2014/main" id="{65780D77-7839-4C46-BCB5-836737C257D9}"/>
              </a:ext>
            </a:extLst>
          </p:cNvPr>
          <p:cNvSpPr/>
          <p:nvPr/>
        </p:nvSpPr>
        <p:spPr>
          <a:xfrm>
            <a:off x="966353" y="5329156"/>
            <a:ext cx="4073237"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Sum(x: number, y: number) : number {</a:t>
            </a:r>
          </a:p>
          <a:p>
            <a:r>
              <a:rPr lang="en-GB" dirty="0"/>
              <a:t>    return x + y;</a:t>
            </a:r>
          </a:p>
          <a:p>
            <a:r>
              <a:rPr lang="en-GB" dirty="0"/>
              <a:t>}</a:t>
            </a:r>
          </a:p>
          <a:p>
            <a:r>
              <a:rPr lang="en-GB" dirty="0"/>
              <a:t>Sum(2,3);  // returns 5</a:t>
            </a:r>
          </a:p>
        </p:txBody>
      </p:sp>
      <p:sp>
        <p:nvSpPr>
          <p:cNvPr id="6" name="Rectangle 5">
            <a:extLst>
              <a:ext uri="{FF2B5EF4-FFF2-40B4-BE49-F238E27FC236}">
                <a16:creationId xmlns:a16="http://schemas.microsoft.com/office/drawing/2014/main" id="{4D39A930-6AFF-4FD7-9BD9-36F2ECB847D5}"/>
              </a:ext>
            </a:extLst>
          </p:cNvPr>
          <p:cNvSpPr/>
          <p:nvPr/>
        </p:nvSpPr>
        <p:spPr>
          <a:xfrm>
            <a:off x="5346990" y="5606155"/>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greeting = function() {</a:t>
            </a:r>
          </a:p>
          <a:p>
            <a:r>
              <a:rPr lang="en-GB" dirty="0"/>
              <a:t>    console.log("Hello TypeScript!");</a:t>
            </a:r>
          </a:p>
          <a:p>
            <a:r>
              <a:rPr lang="en-GB" dirty="0"/>
              <a:t>};</a:t>
            </a:r>
          </a:p>
          <a:p>
            <a:r>
              <a:rPr lang="en-GB" dirty="0"/>
              <a:t>greeting(); //Output: Hello TypeScript! </a:t>
            </a:r>
          </a:p>
        </p:txBody>
      </p:sp>
      <p:sp>
        <p:nvSpPr>
          <p:cNvPr id="7" name="Rectangle 6">
            <a:extLst>
              <a:ext uri="{FF2B5EF4-FFF2-40B4-BE49-F238E27FC236}">
                <a16:creationId xmlns:a16="http://schemas.microsoft.com/office/drawing/2014/main" id="{64DFB182-8099-43C9-BF5B-5B5CDFFC2B51}"/>
              </a:ext>
            </a:extLst>
          </p:cNvPr>
          <p:cNvSpPr/>
          <p:nvPr/>
        </p:nvSpPr>
        <p:spPr>
          <a:xfrm>
            <a:off x="5346990" y="3990110"/>
            <a:ext cx="5781674"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Sum = function(x: number, y: number) : number</a:t>
            </a:r>
          </a:p>
          <a:p>
            <a:r>
              <a:rPr lang="en-GB" dirty="0"/>
              <a:t>{</a:t>
            </a:r>
          </a:p>
          <a:p>
            <a:r>
              <a:rPr lang="en-GB" dirty="0"/>
              <a:t>    return x + y;</a:t>
            </a:r>
          </a:p>
          <a:p>
            <a:r>
              <a:rPr lang="en-GB" dirty="0"/>
              <a:t>}</a:t>
            </a:r>
          </a:p>
          <a:p>
            <a:r>
              <a:rPr lang="en-GB" dirty="0"/>
              <a:t>Sum(2,3); // returns 5</a:t>
            </a:r>
          </a:p>
        </p:txBody>
      </p:sp>
    </p:spTree>
    <p:extLst>
      <p:ext uri="{BB962C8B-B14F-4D97-AF65-F5344CB8AC3E}">
        <p14:creationId xmlns:p14="http://schemas.microsoft.com/office/powerpoint/2010/main" val="2746772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Interfaces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6"/>
            <a:ext cx="11375536" cy="195795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Interface is a structure that defines the contract in your application. It defines the syntax for classes to follow. Classes that are derived from an interface must follow the structure provided by their interface.</a:t>
            </a:r>
          </a:p>
          <a:p>
            <a:pPr marL="0" indent="0" algn="just">
              <a:lnSpc>
                <a:spcPct val="130000"/>
              </a:lnSpc>
              <a:spcBef>
                <a:spcPts val="0"/>
              </a:spcBef>
              <a:buNone/>
            </a:pPr>
            <a:endParaRPr lang="en-US" sz="1700" dirty="0"/>
          </a:p>
          <a:p>
            <a:pPr marL="0" indent="0" algn="just">
              <a:lnSpc>
                <a:spcPct val="130000"/>
              </a:lnSpc>
              <a:spcBef>
                <a:spcPts val="0"/>
              </a:spcBef>
              <a:buNone/>
            </a:pPr>
            <a:r>
              <a:rPr lang="en-US" sz="1700" dirty="0"/>
              <a:t>The TypeScript compiler does not convert interface to JavaScript. It uses interface for type checking. This is also known as "duck typing" or "structural subtyping".</a:t>
            </a:r>
          </a:p>
        </p:txBody>
      </p:sp>
      <p:sp>
        <p:nvSpPr>
          <p:cNvPr id="3" name="Rectangle 2">
            <a:extLst>
              <a:ext uri="{FF2B5EF4-FFF2-40B4-BE49-F238E27FC236}">
                <a16:creationId xmlns:a16="http://schemas.microsoft.com/office/drawing/2014/main" id="{14E80969-852B-449E-A6FB-2D70D05509CD}"/>
              </a:ext>
            </a:extLst>
          </p:cNvPr>
          <p:cNvSpPr/>
          <p:nvPr/>
        </p:nvSpPr>
        <p:spPr>
          <a:xfrm>
            <a:off x="636877" y="3497262"/>
            <a:ext cx="2760950"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a:t>
            </a:r>
          </a:p>
        </p:txBody>
      </p:sp>
      <p:sp>
        <p:nvSpPr>
          <p:cNvPr id="4" name="Rectangle 3">
            <a:extLst>
              <a:ext uri="{FF2B5EF4-FFF2-40B4-BE49-F238E27FC236}">
                <a16:creationId xmlns:a16="http://schemas.microsoft.com/office/drawing/2014/main" id="{B9447986-E8E7-44E9-B3F5-432995198C12}"/>
              </a:ext>
            </a:extLst>
          </p:cNvPr>
          <p:cNvSpPr/>
          <p:nvPr/>
        </p:nvSpPr>
        <p:spPr>
          <a:xfrm>
            <a:off x="4555255" y="3497262"/>
            <a:ext cx="6216650" cy="1754326"/>
          </a:xfrm>
          <a:prstGeom prst="rect">
            <a:avLst/>
          </a:prstGeom>
          <a:solidFill>
            <a:schemeClr val="bg1">
              <a:lumMod val="90000"/>
            </a:schemeClr>
          </a:solidFill>
          <a:effectLst>
            <a:outerShdw blurRad="50800" dist="38100" dir="2700000" algn="tl" rotWithShape="0">
              <a:prstClr val="black">
                <a:alpha val="40000"/>
              </a:prstClr>
            </a:outerShdw>
          </a:effectLst>
        </p:spPr>
        <p:txBody>
          <a:bodyPr>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a:t>
            </a:r>
            <a:r>
              <a:rPr lang="en-GB" dirty="0" err="1"/>
              <a:t>getSalary</a:t>
            </a:r>
            <a:r>
              <a:rPr lang="en-GB" dirty="0"/>
              <a:t>: (number) =&gt; number; // arrow function</a:t>
            </a:r>
          </a:p>
          <a:p>
            <a:r>
              <a:rPr lang="en-GB" dirty="0"/>
              <a:t>    </a:t>
            </a:r>
            <a:r>
              <a:rPr lang="en-GB" dirty="0" err="1"/>
              <a:t>getManagerName</a:t>
            </a:r>
            <a:r>
              <a:rPr lang="en-GB" dirty="0"/>
              <a:t>(number): string; </a:t>
            </a:r>
          </a:p>
          <a:p>
            <a:r>
              <a:rPr lang="en-GB" dirty="0"/>
              <a:t>}</a:t>
            </a:r>
          </a:p>
        </p:txBody>
      </p:sp>
    </p:spTree>
    <p:extLst>
      <p:ext uri="{BB962C8B-B14F-4D97-AF65-F5344CB8AC3E}">
        <p14:creationId xmlns:p14="http://schemas.microsoft.com/office/powerpoint/2010/main" val="18198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1237" y="188042"/>
            <a:ext cx="11574000" cy="553998"/>
          </a:xfrm>
        </p:spPr>
        <p:txBody>
          <a:bodyPr/>
          <a:lstStyle/>
          <a:p>
            <a:r>
              <a:rPr lang="en-US" sz="4000" dirty="0">
                <a:solidFill>
                  <a:schemeClr val="bg1">
                    <a:lumMod val="25000"/>
                  </a:schemeClr>
                </a:solidFill>
                <a:ea typeface="+mj-ea"/>
                <a:cs typeface="+mj-cs"/>
              </a:rPr>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5072702"/>
            <a:chOff x="9534817" y="1446592"/>
            <a:chExt cx="2489582" cy="5072702"/>
          </a:xfrm>
        </p:grpSpPr>
        <p:sp>
          <p:nvSpPr>
            <p:cNvPr id="14" name="TextBox 13"/>
            <p:cNvSpPr txBox="1"/>
            <p:nvPr/>
          </p:nvSpPr>
          <p:spPr>
            <a:xfrm>
              <a:off x="9534817" y="2923661"/>
              <a:ext cx="2307042" cy="657231"/>
            </a:xfrm>
            <a:prstGeom prst="rect">
              <a:avLst/>
            </a:prstGeom>
            <a:noFill/>
          </p:spPr>
          <p:txBody>
            <a:bodyPr wrap="none" rtlCol="0">
              <a:spAutoFit/>
            </a:bodyPr>
            <a:lstStyle/>
            <a:p>
              <a:pPr defTabSz="932559"/>
              <a:r>
                <a:rPr lang="en-US" sz="3671" dirty="0">
                  <a:solidFill>
                    <a:schemeClr val="tx2"/>
                  </a:solidFill>
                  <a:latin typeface="Segoe UI Light"/>
                </a:rPr>
                <a:t>2016--19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223138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b="1" dirty="0">
                  <a:solidFill>
                    <a:srgbClr val="FF0000"/>
                  </a:solidFill>
                </a:rPr>
                <a:t>Aug 2016</a:t>
              </a:r>
            </a:p>
            <a:p>
              <a:pPr>
                <a:lnSpc>
                  <a:spcPct val="90000"/>
                </a:lnSpc>
                <a:spcAft>
                  <a:spcPts val="600"/>
                </a:spcAft>
              </a:pPr>
              <a:r>
                <a:rPr lang="en-US" sz="1400" dirty="0">
                  <a:solidFill>
                    <a:srgbClr val="FF0000"/>
                  </a:solidFill>
                </a:rPr>
                <a:t>SPFx and Office Fabric</a:t>
              </a:r>
            </a:p>
            <a:p>
              <a:pPr>
                <a:lnSpc>
                  <a:spcPct val="90000"/>
                </a:lnSpc>
                <a:spcAft>
                  <a:spcPts val="600"/>
                </a:spcAft>
              </a:pPr>
              <a:r>
                <a:rPr lang="en-US" sz="1400" dirty="0">
                  <a:solidFill>
                    <a:srgbClr val="FF0000"/>
                  </a:soli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Classes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282776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TypeScript introduced classes to avail the benefit of object-oriented techniques like encapsulation and abstraction. The class in TypeScript is compiled to plain JavaScript functions by the TypeScript compiler to work across platforms and browsers.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class can include the following:</a:t>
            </a:r>
          </a:p>
          <a:p>
            <a:pPr marL="0" indent="0" algn="just">
              <a:lnSpc>
                <a:spcPct val="130000"/>
              </a:lnSpc>
              <a:spcBef>
                <a:spcPts val="0"/>
              </a:spcBef>
              <a:buNone/>
            </a:pPr>
            <a:endParaRPr lang="en-US" sz="2000" dirty="0"/>
          </a:p>
          <a:p>
            <a:pPr algn="just">
              <a:lnSpc>
                <a:spcPct val="130000"/>
              </a:lnSpc>
              <a:spcBef>
                <a:spcPts val="0"/>
              </a:spcBef>
              <a:buFont typeface="Wingdings" panose="05000000000000000000" pitchFamily="2" charset="2"/>
              <a:buChar char="ü"/>
            </a:pPr>
            <a:r>
              <a:rPr lang="en-US" sz="2000" dirty="0"/>
              <a:t>Constructor</a:t>
            </a:r>
          </a:p>
          <a:p>
            <a:pPr algn="just">
              <a:lnSpc>
                <a:spcPct val="130000"/>
              </a:lnSpc>
              <a:spcBef>
                <a:spcPts val="0"/>
              </a:spcBef>
              <a:buFont typeface="Wingdings" panose="05000000000000000000" pitchFamily="2" charset="2"/>
              <a:buChar char="ü"/>
            </a:pPr>
            <a:r>
              <a:rPr lang="en-US" sz="2000" dirty="0"/>
              <a:t>Properties</a:t>
            </a:r>
          </a:p>
          <a:p>
            <a:pPr algn="just">
              <a:lnSpc>
                <a:spcPct val="130000"/>
              </a:lnSpc>
              <a:spcBef>
                <a:spcPts val="0"/>
              </a:spcBef>
              <a:buFont typeface="Wingdings" panose="05000000000000000000" pitchFamily="2" charset="2"/>
              <a:buChar char="ü"/>
            </a:pPr>
            <a:r>
              <a:rPr lang="en-US" sz="2000" dirty="0"/>
              <a:t>Methods</a:t>
            </a:r>
            <a:endParaRPr lang="en-GB" sz="2000" dirty="0"/>
          </a:p>
        </p:txBody>
      </p:sp>
      <p:sp>
        <p:nvSpPr>
          <p:cNvPr id="4" name="Rectangle 3">
            <a:extLst>
              <a:ext uri="{FF2B5EF4-FFF2-40B4-BE49-F238E27FC236}">
                <a16:creationId xmlns:a16="http://schemas.microsoft.com/office/drawing/2014/main" id="{2B884B26-4DA4-479C-B5B5-8017A9E9E61A}"/>
              </a:ext>
            </a:extLst>
          </p:cNvPr>
          <p:cNvSpPr/>
          <p:nvPr/>
        </p:nvSpPr>
        <p:spPr>
          <a:xfrm>
            <a:off x="5688547" y="2046914"/>
            <a:ext cx="6216650" cy="3693319"/>
          </a:xfrm>
          <a:prstGeom prst="rect">
            <a:avLst/>
          </a:prstGeom>
          <a:solidFill>
            <a:schemeClr val="tx1">
              <a:lumMod val="10000"/>
              <a:lumOff val="90000"/>
            </a:schemeClr>
          </a:solidFill>
          <a:effectLst>
            <a:outerShdw blurRad="50800" dist="38100" dir="2700000" algn="tl" rotWithShape="0">
              <a:prstClr val="black">
                <a:alpha val="40000"/>
              </a:prstClr>
            </a:outerShdw>
          </a:effectLst>
        </p:spPr>
        <p:txBody>
          <a:bodyPr>
            <a:spAutoFit/>
          </a:bodyPr>
          <a:lstStyle/>
          <a:p>
            <a:r>
              <a:rPr lang="en-GB" dirty="0"/>
              <a:t>class Employee {</a:t>
            </a:r>
          </a:p>
          <a:p>
            <a:r>
              <a:rPr lang="en-GB" dirty="0"/>
              <a:t>    </a:t>
            </a:r>
            <a:r>
              <a:rPr lang="en-GB" dirty="0" err="1"/>
              <a:t>empCode</a:t>
            </a:r>
            <a:r>
              <a:rPr lang="en-GB" dirty="0"/>
              <a:t>: number;</a:t>
            </a:r>
          </a:p>
          <a:p>
            <a:r>
              <a:rPr lang="en-GB" dirty="0"/>
              <a:t>    </a:t>
            </a:r>
            <a:r>
              <a:rPr lang="en-GB" dirty="0" err="1"/>
              <a:t>empName</a:t>
            </a:r>
            <a:r>
              <a:rPr lang="en-GB" dirty="0"/>
              <a:t>: string;</a:t>
            </a:r>
          </a:p>
          <a:p>
            <a:endParaRPr lang="en-GB" dirty="0"/>
          </a:p>
          <a:p>
            <a:r>
              <a:rPr lang="en-GB" dirty="0"/>
              <a:t>    constructor(code: number, name: string)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endParaRPr lang="en-GB" dirty="0"/>
          </a:p>
          <a:p>
            <a:r>
              <a:rPr lang="en-GB" dirty="0"/>
              <a:t>    </a:t>
            </a:r>
            <a:r>
              <a:rPr lang="en-GB" dirty="0" err="1"/>
              <a:t>getSalary</a:t>
            </a:r>
            <a:r>
              <a:rPr lang="en-GB" dirty="0"/>
              <a:t>() : number {</a:t>
            </a:r>
          </a:p>
          <a:p>
            <a:r>
              <a:rPr lang="en-GB" dirty="0"/>
              <a:t>        return 10000;</a:t>
            </a:r>
          </a:p>
          <a:p>
            <a:r>
              <a:rPr lang="en-GB" dirty="0"/>
              <a:t>    }</a:t>
            </a:r>
          </a:p>
          <a:p>
            <a:r>
              <a:rPr lang="en-GB" dirty="0"/>
              <a:t>}</a:t>
            </a:r>
          </a:p>
        </p:txBody>
      </p:sp>
    </p:spTree>
    <p:extLst>
      <p:ext uri="{BB962C8B-B14F-4D97-AF65-F5344CB8AC3E}">
        <p14:creationId xmlns:p14="http://schemas.microsoft.com/office/powerpoint/2010/main" val="565644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6475823" cy="574067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TypeScript code we write is in the global scope by default. If we have multiple files in a project, the variables, functions, etc. written in one file are accessible in all the other files.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Export</a:t>
            </a:r>
          </a:p>
          <a:p>
            <a:pPr marL="0" indent="0" algn="just">
              <a:lnSpc>
                <a:spcPct val="130000"/>
              </a:lnSpc>
              <a:spcBef>
                <a:spcPts val="0"/>
              </a:spcBef>
              <a:buNone/>
            </a:pPr>
            <a:r>
              <a:rPr lang="en-US" sz="2000" dirty="0"/>
              <a:t>A module can be defined in a separate .</a:t>
            </a:r>
            <a:r>
              <a:rPr lang="en-US" sz="2000" dirty="0" err="1"/>
              <a:t>ts</a:t>
            </a:r>
            <a:r>
              <a:rPr lang="en-US" sz="2000" dirty="0"/>
              <a:t> file which can contain functions, variables, interfaces and classes. Use the prefix export with all the definitions you want to include in a module and want to access from other modules.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highlight>
                  <a:srgbClr val="FFFF00"/>
                </a:highlight>
              </a:rPr>
              <a:t>This example module </a:t>
            </a:r>
            <a:r>
              <a:rPr lang="en-US" sz="2000" dirty="0"/>
              <a:t>which contains two variables and a class definition. The age variable and the Employee class are prefixed with the export keyword, whereas </a:t>
            </a:r>
            <a:r>
              <a:rPr lang="en-US" sz="2000" dirty="0" err="1"/>
              <a:t>companyName</a:t>
            </a:r>
            <a:r>
              <a:rPr lang="en-US" sz="2000" dirty="0"/>
              <a:t> variable is not. </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Thus, this module which exports the age variable and the Employee class to be used in other modules by importing the Employee module using the import keyword. The </a:t>
            </a:r>
            <a:r>
              <a:rPr lang="en-US" sz="2000" dirty="0" err="1"/>
              <a:t>companyName</a:t>
            </a:r>
            <a:r>
              <a:rPr lang="en-US" sz="2000" dirty="0"/>
              <a:t> variable cannot be accessed outside this Employee module, as it is not exported.</a:t>
            </a:r>
            <a:endParaRPr lang="en-GB" sz="2000" dirty="0"/>
          </a:p>
        </p:txBody>
      </p:sp>
      <p:sp>
        <p:nvSpPr>
          <p:cNvPr id="3" name="Rectangle 2">
            <a:extLst>
              <a:ext uri="{FF2B5EF4-FFF2-40B4-BE49-F238E27FC236}">
                <a16:creationId xmlns:a16="http://schemas.microsoft.com/office/drawing/2014/main" id="{D07C8FA8-1D18-44A7-87C6-811D7AFF6C6F}"/>
              </a:ext>
            </a:extLst>
          </p:cNvPr>
          <p:cNvSpPr/>
          <p:nvPr/>
        </p:nvSpPr>
        <p:spPr>
          <a:xfrm>
            <a:off x="7255489" y="1232682"/>
            <a:ext cx="4916795" cy="424731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GB" dirty="0"/>
              <a:t>export let age : number = 20;</a:t>
            </a:r>
          </a:p>
          <a:p>
            <a:r>
              <a:rPr lang="en-GB" dirty="0"/>
              <a:t>export class Employee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constructor(name: string, code: number)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r>
              <a:rPr lang="en-GB" dirty="0"/>
              <a:t>    </a:t>
            </a:r>
            <a:r>
              <a:rPr lang="en-GB" dirty="0" err="1"/>
              <a:t>displayEmployee</a:t>
            </a:r>
            <a:r>
              <a:rPr lang="en-GB" dirty="0"/>
              <a:t>() {</a:t>
            </a:r>
          </a:p>
          <a:p>
            <a:r>
              <a:rPr lang="en-GB" dirty="0"/>
              <a:t>        console.log ("Employee Code: " + </a:t>
            </a:r>
            <a:r>
              <a:rPr lang="en-GB" dirty="0" err="1"/>
              <a:t>this.empCode</a:t>
            </a:r>
            <a:r>
              <a:rPr lang="en-GB" dirty="0"/>
              <a:t> + ", Employee Name: " + </a:t>
            </a:r>
            <a:r>
              <a:rPr lang="en-GB" dirty="0" err="1"/>
              <a:t>this.empName</a:t>
            </a:r>
            <a:r>
              <a:rPr lang="en-GB" dirty="0"/>
              <a:t> );</a:t>
            </a:r>
          </a:p>
          <a:p>
            <a:r>
              <a:rPr lang="en-GB" dirty="0"/>
              <a:t>    }</a:t>
            </a:r>
          </a:p>
          <a:p>
            <a:r>
              <a:rPr lang="en-GB" dirty="0"/>
              <a:t>}</a:t>
            </a:r>
          </a:p>
          <a:p>
            <a:r>
              <a:rPr lang="en-GB" dirty="0"/>
              <a:t>let </a:t>
            </a:r>
            <a:r>
              <a:rPr lang="en-GB" dirty="0" err="1"/>
              <a:t>companyName:string</a:t>
            </a:r>
            <a:r>
              <a:rPr lang="en-GB" dirty="0"/>
              <a:t> = "XYZ";</a:t>
            </a:r>
          </a:p>
        </p:txBody>
      </p:sp>
    </p:spTree>
    <p:extLst>
      <p:ext uri="{BB962C8B-B14F-4D97-AF65-F5344CB8AC3E}">
        <p14:creationId xmlns:p14="http://schemas.microsoft.com/office/powerpoint/2010/main" val="1008241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475576" cy="574067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b="1" dirty="0"/>
              <a:t>Import</a:t>
            </a:r>
          </a:p>
          <a:p>
            <a:pPr marL="0" indent="0" algn="just">
              <a:lnSpc>
                <a:spcPct val="130000"/>
              </a:lnSpc>
              <a:spcBef>
                <a:spcPts val="0"/>
              </a:spcBef>
              <a:buNone/>
            </a:pPr>
            <a:r>
              <a:rPr lang="en-US" sz="2000" dirty="0"/>
              <a:t>A module can be used in another module using an import statement.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highlight>
                  <a:srgbClr val="FFFF00"/>
                </a:highlight>
              </a:rPr>
              <a:t>import { export name } from "file path without extension"</a:t>
            </a:r>
          </a:p>
          <a:p>
            <a:pPr marL="0" indent="0" algn="just">
              <a:lnSpc>
                <a:spcPct val="130000"/>
              </a:lnSpc>
              <a:spcBef>
                <a:spcPts val="0"/>
              </a:spcBef>
              <a:buNone/>
            </a:pPr>
            <a:r>
              <a:rPr lang="en-US" sz="2000" dirty="0"/>
              <a:t> </a:t>
            </a:r>
          </a:p>
          <a:p>
            <a:pPr marL="0" indent="0" algn="just">
              <a:lnSpc>
                <a:spcPct val="130000"/>
              </a:lnSpc>
              <a:spcBef>
                <a:spcPts val="0"/>
              </a:spcBef>
              <a:buNone/>
            </a:pPr>
            <a:r>
              <a:rPr lang="en-US" sz="2000" b="1" dirty="0"/>
              <a:t>Importing a Single export from a Module</a:t>
            </a:r>
          </a:p>
          <a:p>
            <a:pPr marL="0" indent="0" algn="just">
              <a:lnSpc>
                <a:spcPct val="130000"/>
              </a:lnSpc>
              <a:spcBef>
                <a:spcPts val="0"/>
              </a:spcBef>
              <a:buNone/>
            </a:pPr>
            <a:r>
              <a:rPr lang="en-US" sz="2000" dirty="0"/>
              <a:t>import { Employee }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Importing the Entire Module into a Variable</a:t>
            </a:r>
          </a:p>
          <a:p>
            <a:pPr marL="0" indent="0" algn="just">
              <a:lnSpc>
                <a:spcPct val="130000"/>
              </a:lnSpc>
              <a:spcBef>
                <a:spcPts val="0"/>
              </a:spcBef>
              <a:buNone/>
            </a:pPr>
            <a:r>
              <a:rPr lang="en-US" sz="2000" dirty="0"/>
              <a:t>import </a:t>
            </a:r>
            <a:r>
              <a:rPr lang="en-US" sz="2000" dirty="0">
                <a:highlight>
                  <a:srgbClr val="FFFF00"/>
                </a:highlight>
              </a:rPr>
              <a:t>*</a:t>
            </a:r>
            <a:r>
              <a:rPr lang="en-US" sz="2000" dirty="0"/>
              <a:t> as Emp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Renaming an Export from a Module</a:t>
            </a:r>
          </a:p>
          <a:p>
            <a:pPr marL="0" indent="0" algn="just">
              <a:lnSpc>
                <a:spcPct val="130000"/>
              </a:lnSpc>
              <a:spcBef>
                <a:spcPts val="0"/>
              </a:spcBef>
              <a:buNone/>
            </a:pPr>
            <a:r>
              <a:rPr lang="en-US" sz="2000" dirty="0"/>
              <a:t>import { Employee as Associate } from "./Employee"</a:t>
            </a:r>
          </a:p>
        </p:txBody>
      </p:sp>
    </p:spTree>
    <p:extLst>
      <p:ext uri="{BB962C8B-B14F-4D97-AF65-F5344CB8AC3E}">
        <p14:creationId xmlns:p14="http://schemas.microsoft.com/office/powerpoint/2010/main" val="2087686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a:solidFill>
                  <a:schemeClr val="bg1">
                    <a:lumMod val="25000"/>
                  </a:schemeClr>
                </a:solidFill>
              </a:rPr>
              <a:t>Namespace</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1601195"/>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namespace is used for logical grouping of functionalities. A namespace can include interfaces, classes, functions and variables to support a single or a group of related functionalities.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namespace can be created using the namespace keyword followed by the namespace name. All the interfaces, classes etc. can be defined in the curly brackets { }.</a:t>
            </a:r>
            <a:endParaRPr lang="en-GB" sz="2000" dirty="0"/>
          </a:p>
        </p:txBody>
      </p:sp>
      <p:sp>
        <p:nvSpPr>
          <p:cNvPr id="5" name="Rectangle 4">
            <a:extLst>
              <a:ext uri="{FF2B5EF4-FFF2-40B4-BE49-F238E27FC236}">
                <a16:creationId xmlns:a16="http://schemas.microsoft.com/office/drawing/2014/main" id="{52002852-5A2E-476D-9115-9259C20CB481}"/>
              </a:ext>
            </a:extLst>
          </p:cNvPr>
          <p:cNvSpPr/>
          <p:nvPr/>
        </p:nvSpPr>
        <p:spPr>
          <a:xfrm>
            <a:off x="747713" y="2765397"/>
            <a:ext cx="6216650" cy="1200329"/>
          </a:xfrm>
          <a:prstGeom prst="rect">
            <a:avLst/>
          </a:prstGeom>
          <a:ln>
            <a:solidFill>
              <a:srgbClr val="005A9E"/>
            </a:solidFill>
          </a:ln>
        </p:spPr>
        <p:txBody>
          <a:bodyPr>
            <a:spAutoFit/>
          </a:bodyPr>
          <a:lstStyle/>
          <a:p>
            <a:r>
              <a:rPr lang="en-GB" dirty="0"/>
              <a:t>namespace &lt;name&gt;</a:t>
            </a:r>
          </a:p>
          <a:p>
            <a:r>
              <a:rPr lang="en-GB" dirty="0"/>
              <a:t>{</a:t>
            </a:r>
          </a:p>
          <a:p>
            <a:r>
              <a:rPr lang="en-GB" dirty="0"/>
              <a:t>    </a:t>
            </a:r>
          </a:p>
          <a:p>
            <a:r>
              <a:rPr lang="en-GB" dirty="0"/>
              <a:t>}</a:t>
            </a:r>
          </a:p>
        </p:txBody>
      </p:sp>
      <p:sp>
        <p:nvSpPr>
          <p:cNvPr id="6" name="Rectangle 5">
            <a:extLst>
              <a:ext uri="{FF2B5EF4-FFF2-40B4-BE49-F238E27FC236}">
                <a16:creationId xmlns:a16="http://schemas.microsoft.com/office/drawing/2014/main" id="{ED444C2B-BCD2-43AD-90E0-775C84E5F18E}"/>
              </a:ext>
            </a:extLst>
          </p:cNvPr>
          <p:cNvSpPr/>
          <p:nvPr/>
        </p:nvSpPr>
        <p:spPr>
          <a:xfrm>
            <a:off x="747713" y="4141066"/>
            <a:ext cx="10225088" cy="2554545"/>
          </a:xfrm>
          <a:prstGeom prst="rect">
            <a:avLst/>
          </a:prstGeom>
          <a:ln>
            <a:solidFill>
              <a:srgbClr val="005A9E"/>
            </a:solidFill>
          </a:ln>
        </p:spPr>
        <p:txBody>
          <a:bodyPr wrap="square">
            <a:spAutoFit/>
          </a:bodyPr>
          <a:lstStyle/>
          <a:p>
            <a:r>
              <a:rPr lang="en-GB" sz="1600" dirty="0"/>
              <a:t>namespace </a:t>
            </a:r>
            <a:r>
              <a:rPr lang="en-GB" sz="1600" dirty="0" err="1"/>
              <a:t>StringUtility</a:t>
            </a:r>
            <a:r>
              <a:rPr lang="en-GB" sz="1600" dirty="0"/>
              <a:t> {</a:t>
            </a:r>
          </a:p>
          <a:p>
            <a:endParaRPr lang="en-GB" sz="1600" dirty="0"/>
          </a:p>
          <a:p>
            <a:r>
              <a:rPr lang="en-GB" sz="1600" dirty="0"/>
              <a:t>    export function </a:t>
            </a:r>
            <a:r>
              <a:rPr lang="en-GB" sz="1600" dirty="0" err="1"/>
              <a:t>ToCapital</a:t>
            </a:r>
            <a:r>
              <a:rPr lang="en-GB" sz="1600" dirty="0"/>
              <a:t>(str: string): string {</a:t>
            </a:r>
          </a:p>
          <a:p>
            <a:r>
              <a:rPr lang="en-GB" sz="1600" dirty="0"/>
              <a:t>        return </a:t>
            </a:r>
            <a:r>
              <a:rPr lang="en-GB" sz="1600" dirty="0" err="1"/>
              <a:t>str.toUpperCase</a:t>
            </a:r>
            <a:r>
              <a:rPr lang="en-GB" sz="1600" dirty="0"/>
              <a:t>();</a:t>
            </a:r>
          </a:p>
          <a:p>
            <a:r>
              <a:rPr lang="en-GB" sz="1600" dirty="0"/>
              <a:t>    }</a:t>
            </a:r>
          </a:p>
          <a:p>
            <a:endParaRPr lang="en-GB" sz="1600" dirty="0"/>
          </a:p>
          <a:p>
            <a:r>
              <a:rPr lang="en-GB" sz="1600" dirty="0"/>
              <a:t>    export function </a:t>
            </a:r>
            <a:r>
              <a:rPr lang="en-GB" sz="1600" dirty="0" err="1"/>
              <a:t>SubString</a:t>
            </a:r>
            <a:r>
              <a:rPr lang="en-GB" sz="1600" dirty="0"/>
              <a:t>(str: string, from: number, length: number = 0): string {</a:t>
            </a:r>
          </a:p>
          <a:p>
            <a:r>
              <a:rPr lang="en-GB" sz="1600" dirty="0"/>
              <a:t>        return </a:t>
            </a:r>
            <a:r>
              <a:rPr lang="en-GB" sz="1600" dirty="0" err="1"/>
              <a:t>str.substr</a:t>
            </a:r>
            <a:r>
              <a:rPr lang="en-GB" sz="1600" dirty="0"/>
              <a:t>(from, length);</a:t>
            </a:r>
          </a:p>
          <a:p>
            <a:r>
              <a:rPr lang="en-GB" sz="1600" dirty="0"/>
              <a:t>    }</a:t>
            </a:r>
          </a:p>
          <a:p>
            <a:r>
              <a:rPr lang="en-GB" sz="1600" dirty="0"/>
              <a:t>}</a:t>
            </a:r>
          </a:p>
        </p:txBody>
      </p:sp>
    </p:spTree>
    <p:extLst>
      <p:ext uri="{BB962C8B-B14F-4D97-AF65-F5344CB8AC3E}">
        <p14:creationId xmlns:p14="http://schemas.microsoft.com/office/powerpoint/2010/main" val="3351064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56133"/>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033657" cy="923330"/>
          </a:xfrm>
          <a:prstGeom prst="rect">
            <a:avLst/>
          </a:prstGeom>
        </p:spPr>
        <p:txBody>
          <a:bodyPr wrap="square">
            <a:spAutoFit/>
          </a:bodyPr>
          <a:lstStyle/>
          <a:p>
            <a:r>
              <a:rPr lang="en-GB" dirty="0"/>
              <a:t>Using Typescript in your SPFx Webpart</a:t>
            </a:r>
          </a:p>
          <a:p>
            <a:endParaRPr lang="en-US" dirty="0"/>
          </a:p>
          <a:p>
            <a:endParaRPr lang="en-GB" dirty="0"/>
          </a:p>
        </p:txBody>
      </p:sp>
    </p:spTree>
    <p:extLst>
      <p:ext uri="{BB962C8B-B14F-4D97-AF65-F5344CB8AC3E}">
        <p14:creationId xmlns:p14="http://schemas.microsoft.com/office/powerpoint/2010/main" val="1464108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 Part Configuration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572277" cy="369332"/>
          </a:xfrm>
          <a:prstGeom prst="rect">
            <a:avLst/>
          </a:prstGeom>
        </p:spPr>
        <p:txBody>
          <a:bodyPr wrap="none">
            <a:spAutoFit/>
          </a:bodyPr>
          <a:lstStyle/>
          <a:p>
            <a:r>
              <a:rPr lang="en-US" b="1" dirty="0">
                <a:solidFill>
                  <a:srgbClr val="7030A0"/>
                </a:solidFill>
              </a:rPr>
              <a:t>SharePoint Framework Client Web Parts </a:t>
            </a:r>
            <a:endParaRPr lang="en-GB" dirty="0"/>
          </a:p>
        </p:txBody>
      </p:sp>
    </p:spTree>
    <p:extLst>
      <p:ext uri="{BB962C8B-B14F-4D97-AF65-F5344CB8AC3E}">
        <p14:creationId xmlns:p14="http://schemas.microsoft.com/office/powerpoint/2010/main" val="1402989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85000"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 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Deploying SharePoint Artifacts to app catalog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Deployment Options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Asset Types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Features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3535455" cy="369332"/>
          </a:xfrm>
          <a:prstGeom prst="rect">
            <a:avLst/>
          </a:prstGeom>
        </p:spPr>
        <p:txBody>
          <a:bodyPr wrap="none">
            <a:spAutoFit/>
          </a:bodyPr>
          <a:lstStyle/>
          <a:p>
            <a:r>
              <a:rPr lang="en-US" b="1" dirty="0">
                <a:solidFill>
                  <a:srgbClr val="7030A0"/>
                </a:solidFill>
              </a:rPr>
              <a:t>Deploying SharePoint Artifacts</a:t>
            </a:r>
            <a:endParaRPr lang="en-GB" b="1" dirty="0">
              <a:solidFill>
                <a:srgbClr val="7030A0"/>
              </a:solidFill>
            </a:endParaRPr>
          </a:p>
        </p:txBody>
      </p:sp>
    </p:spTree>
    <p:extLst>
      <p:ext uri="{BB962C8B-B14F-4D97-AF65-F5344CB8AC3E}">
        <p14:creationId xmlns:p14="http://schemas.microsoft.com/office/powerpoint/2010/main" val="1062801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Host your client-side web part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buNone/>
            </a:pPr>
            <a:r>
              <a:rPr lang="en-US" sz="3200" dirty="0"/>
              <a:t>There are multiple different hosting options for your web part assets. </a:t>
            </a:r>
          </a:p>
          <a:p>
            <a:pPr marL="0" indent="0">
              <a:buNone/>
            </a:pPr>
            <a:endParaRPr lang="en-US" sz="3200" dirty="0"/>
          </a:p>
          <a:p>
            <a:pPr>
              <a:buFont typeface="Wingdings" panose="05000000000000000000" pitchFamily="2" charset="2"/>
              <a:buChar char="ü"/>
            </a:pPr>
            <a:r>
              <a:rPr lang="en-US" sz="1800" dirty="0"/>
              <a:t>Office 365 / Microsoft 365 CDN </a:t>
            </a:r>
          </a:p>
          <a:p>
            <a:pPr lvl="1">
              <a:buFont typeface="Wingdings" panose="05000000000000000000" pitchFamily="2" charset="2"/>
              <a:buChar char="ü"/>
            </a:pPr>
            <a:r>
              <a:rPr lang="en-US" sz="1600" dirty="0"/>
              <a:t>Tenant Level </a:t>
            </a:r>
            <a:r>
              <a:rPr lang="en-US" sz="1600" dirty="0" err="1"/>
              <a:t>appcatalog</a:t>
            </a:r>
            <a:endParaRPr lang="en-US" sz="1600" dirty="0"/>
          </a:p>
          <a:p>
            <a:pPr lvl="1">
              <a:buFont typeface="Wingdings" panose="05000000000000000000" pitchFamily="2" charset="2"/>
              <a:buChar char="ü"/>
            </a:pPr>
            <a:r>
              <a:rPr lang="en-US" sz="1600" dirty="0"/>
              <a:t>Site Collection Level </a:t>
            </a:r>
            <a:r>
              <a:rPr lang="en-US" sz="1600" dirty="0" err="1"/>
              <a:t>appcatalog</a:t>
            </a:r>
            <a:endParaRPr lang="en-US" sz="1600" dirty="0"/>
          </a:p>
          <a:p>
            <a:pPr>
              <a:buFont typeface="Wingdings" panose="05000000000000000000" pitchFamily="2" charset="2"/>
              <a:buChar char="ü"/>
            </a:pPr>
            <a:r>
              <a:rPr lang="en-US" sz="1800" dirty="0"/>
              <a:t>Azure CDN</a:t>
            </a:r>
          </a:p>
          <a:p>
            <a:pPr>
              <a:buFont typeface="Wingdings" panose="05000000000000000000" pitchFamily="2" charset="2"/>
              <a:buChar char="ü"/>
            </a:pPr>
            <a:r>
              <a:rPr lang="en-US" sz="1800" dirty="0"/>
              <a:t>SharePoint library CDN</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7ACEE4A-D219-431E-ABC6-497AD76E81A5}"/>
              </a:ext>
            </a:extLst>
          </p:cNvPr>
          <p:cNvPicPr>
            <a:picLocks noChangeAspect="1"/>
          </p:cNvPicPr>
          <p:nvPr/>
        </p:nvPicPr>
        <p:blipFill>
          <a:blip r:embed="rId2"/>
          <a:stretch>
            <a:fillRect/>
          </a:stretch>
        </p:blipFill>
        <p:spPr>
          <a:xfrm>
            <a:off x="5523533" y="2483387"/>
            <a:ext cx="5717624" cy="3637184"/>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Choose whether each origin should be public or private</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278489"/>
            <a:ext cx="10348153" cy="4903650"/>
          </a:xfrm>
        </p:spPr>
        <p:txBody>
          <a:bodyPr>
            <a:normAutofit fontScale="85000" lnSpcReduction="10000"/>
          </a:bodyPr>
          <a:lstStyle/>
          <a:p>
            <a:pPr marL="0" indent="0" algn="just">
              <a:lnSpc>
                <a:spcPct val="130000"/>
              </a:lnSpc>
              <a:spcBef>
                <a:spcPts val="0"/>
              </a:spcBef>
              <a:buNone/>
            </a:pPr>
            <a:r>
              <a:rPr lang="en-US" sz="1900" dirty="0"/>
              <a:t>When you identify an origin, you specify whether it should be made </a:t>
            </a:r>
            <a:r>
              <a:rPr lang="en-US" sz="1900" i="1" dirty="0"/>
              <a:t>public</a:t>
            </a:r>
            <a:r>
              <a:rPr lang="en-US" sz="1900" dirty="0"/>
              <a:t> or </a:t>
            </a:r>
            <a:r>
              <a:rPr lang="en-US" sz="1900" i="1" dirty="0"/>
              <a:t>private</a:t>
            </a:r>
            <a:r>
              <a:rPr lang="en-US" sz="1900" dirty="0"/>
              <a:t>. Access to CDN assets in public origins is anonymous, and CDN content in private origins is secured by dynamically generated tokens for greater security. Regardless of which option you choose, Microsoft does all the heavy lifting for you when it comes to administration of the CDN itself. Also, you can change your mind later, after you've set up the CDN and identified your origins.</a:t>
            </a:r>
          </a:p>
          <a:p>
            <a:pPr marL="0" indent="0" algn="just">
              <a:lnSpc>
                <a:spcPct val="130000"/>
              </a:lnSpc>
              <a:spcBef>
                <a:spcPts val="0"/>
              </a:spcBef>
              <a:buNone/>
            </a:pPr>
            <a:endParaRPr lang="en-US" sz="1600" dirty="0"/>
          </a:p>
          <a:p>
            <a:pPr marL="466298" lvl="1" indent="0" algn="just">
              <a:lnSpc>
                <a:spcPct val="130000"/>
              </a:lnSpc>
              <a:spcBef>
                <a:spcPts val="0"/>
              </a:spcBef>
              <a:buNone/>
            </a:pPr>
            <a:r>
              <a:rPr lang="en-US" sz="1800" b="1" dirty="0"/>
              <a:t>Public</a:t>
            </a:r>
            <a:r>
              <a:rPr lang="en-US" sz="1800" dirty="0"/>
              <a:t> origins within the Office 365 CDN are accessible anonymously, and hosted assets can be accessed by anyone who has the URL to the asset. Because access to content in public origins is anonymous, you should only use them to cache non-sensitive generic content such as </a:t>
            </a:r>
            <a:r>
              <a:rPr lang="en-US" sz="1800" dirty="0" err="1"/>
              <a:t>javascript</a:t>
            </a:r>
            <a:r>
              <a:rPr lang="en-US" sz="1800" dirty="0"/>
              <a:t> files, scripts, icons and images.</a:t>
            </a:r>
          </a:p>
          <a:p>
            <a:pPr marL="466298" lvl="1" indent="0" algn="just">
              <a:lnSpc>
                <a:spcPct val="130000"/>
              </a:lnSpc>
              <a:spcBef>
                <a:spcPts val="0"/>
              </a:spcBef>
              <a:buNone/>
            </a:pPr>
            <a:endParaRPr lang="en-US" sz="1800" dirty="0"/>
          </a:p>
          <a:p>
            <a:pPr marL="466298" lvl="1" indent="0" algn="just">
              <a:lnSpc>
                <a:spcPct val="130000"/>
              </a:lnSpc>
              <a:spcBef>
                <a:spcPts val="0"/>
              </a:spcBef>
              <a:buNone/>
            </a:pPr>
            <a:r>
              <a:rPr lang="en-US" sz="1800" b="1" dirty="0"/>
              <a:t>Private</a:t>
            </a:r>
            <a:r>
              <a:rPr lang="en-US" sz="1800" dirty="0"/>
              <a:t> origins within the Office 365 CDN provide private access to user content such as SharePoint Online document libraries, sites and proprietary images. Access to content in private origins is secured by dynamically generated tokens so it can only be accessed by users with permissions to the original document library or storage location. Private origins in the Office 365 CDN can only be used for SharePoint Online content, and you can only access assets in private origins through redirection from your SharePoint Online tenant.</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6778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21849254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25883201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fontScale="92500" lnSpcReduction="20000"/>
          </a:bodyPr>
          <a:lstStyle/>
          <a:p>
            <a:pPr marL="0" indent="0" algn="just">
              <a:lnSpc>
                <a:spcPct val="130000"/>
              </a:lnSpc>
              <a:spcBef>
                <a:spcPts val="0"/>
              </a:spcBef>
              <a:buNone/>
            </a:pPr>
            <a:r>
              <a:rPr lang="en-US" sz="2000" dirty="0"/>
              <a:t>You can use the built-in Microsoft 365 Content Delivery Network (CDN) to host static assets to provide better performance for your SharePoint Online pages. The Microsoft 365 CDN improves performance by caching static assets closer to the browsers requesting them, which helps to speed up downloads and reduce latency. Also, the Microsoft 365 CDN uses the HTTP/2 protocol for improved compression and HTTP pipelining. The Microsoft 365 CDN service is included as part of your SharePoint Online subscription.</a:t>
            </a:r>
          </a:p>
          <a:p>
            <a:pPr marL="0" indent="0" algn="just">
              <a:lnSpc>
                <a:spcPct val="130000"/>
              </a:lnSpc>
              <a:spcBef>
                <a:spcPts val="0"/>
              </a:spcBef>
              <a:buNone/>
            </a:pPr>
            <a:endParaRPr lang="en-US" sz="2000" dirty="0"/>
          </a:p>
          <a:p>
            <a:pPr marL="0" indent="0" algn="just">
              <a:lnSpc>
                <a:spcPct val="130000"/>
              </a:lnSpc>
              <a:spcBef>
                <a:spcPts val="0"/>
              </a:spcBef>
              <a:buNone/>
            </a:pPr>
            <a:r>
              <a:rPr lang="en-US" b="1" dirty="0"/>
              <a:t>Get the Microsoft 365 CDN status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Connect-</a:t>
            </a:r>
            <a:r>
              <a:rPr lang="en-US" sz="2000" dirty="0" err="1"/>
              <a:t>SPOService</a:t>
            </a:r>
            <a:r>
              <a:rPr lang="en-US" sz="2000" dirty="0"/>
              <a:t> -</a:t>
            </a:r>
            <a:r>
              <a:rPr lang="en-US" sz="2000" dirty="0" err="1"/>
              <a:t>Url</a:t>
            </a:r>
            <a:r>
              <a:rPr lang="en-US" sz="2000" dirty="0"/>
              <a:t> https://contoso-admin.sharepoint.com</a:t>
            </a:r>
          </a:p>
          <a:p>
            <a:pPr marL="0" indent="0" algn="just">
              <a:lnSpc>
                <a:spcPct val="130000"/>
              </a:lnSpc>
              <a:spcBef>
                <a:spcPts val="0"/>
              </a:spcBef>
              <a:buNone/>
            </a:pPr>
            <a:r>
              <a:rPr lang="en-US" sz="2000" dirty="0"/>
              <a:t>Get-</a:t>
            </a:r>
            <a:r>
              <a:rPr lang="en-US" sz="2000" dirty="0" err="1"/>
              <a:t>SPOTenantCdnEnabled</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SPOTenantCdnOrigins</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SPOTenantCdnPolicies</a:t>
            </a:r>
            <a:r>
              <a:rPr lang="en-US" sz="2000" dirty="0"/>
              <a:t> -</a:t>
            </a:r>
            <a:r>
              <a:rPr lang="en-US" sz="2000" dirty="0" err="1"/>
              <a:t>CdnType</a:t>
            </a:r>
            <a:r>
              <a:rPr lang="en-US" sz="2000" dirty="0"/>
              <a:t> Public</a:t>
            </a:r>
          </a:p>
          <a:p>
            <a:pPr marL="0" indent="0" algn="just">
              <a:lnSpc>
                <a:spcPct val="130000"/>
              </a:lnSpc>
              <a:spcBef>
                <a:spcPts val="0"/>
              </a:spcBef>
              <a:buNone/>
            </a:pPr>
            <a:endParaRPr lang="en-US" sz="2000" dirty="0"/>
          </a:p>
        </p:txBody>
      </p:sp>
      <p:sp>
        <p:nvSpPr>
          <p:cNvPr id="4" name="Rectangle 3">
            <a:extLst>
              <a:ext uri="{FF2B5EF4-FFF2-40B4-BE49-F238E27FC236}">
                <a16:creationId xmlns:a16="http://schemas.microsoft.com/office/drawing/2014/main" id="{05484311-0637-4A66-9C68-67FA48A0FCA1}"/>
              </a:ext>
            </a:extLst>
          </p:cNvPr>
          <p:cNvSpPr/>
          <p:nvPr/>
        </p:nvSpPr>
        <p:spPr>
          <a:xfrm>
            <a:off x="654946" y="6365221"/>
            <a:ext cx="9879427" cy="646331"/>
          </a:xfrm>
          <a:prstGeom prst="rect">
            <a:avLst/>
          </a:prstGeom>
        </p:spPr>
        <p:txBody>
          <a:bodyPr wrap="square">
            <a:spAutoFit/>
          </a:bodyPr>
          <a:lstStyle/>
          <a:p>
            <a:r>
              <a:rPr lang="en-GB" dirty="0">
                <a:hlinkClick r:id="rId2"/>
              </a:rPr>
              <a:t>https://docs.microsoft.com/en-us/powershell/module/sharepoint-online</a:t>
            </a:r>
            <a:endParaRPr lang="en-GB" dirty="0"/>
          </a:p>
          <a:p>
            <a:r>
              <a:rPr lang="en-GB" dirty="0">
                <a:hlinkClick r:id="rId3"/>
              </a:rPr>
              <a:t>https://www.microsoft.com/en-in/download/details.aspx?id=35588</a:t>
            </a:r>
            <a:r>
              <a:rPr lang="en-GB" dirty="0"/>
              <a:t> </a:t>
            </a:r>
          </a:p>
        </p:txBody>
      </p:sp>
    </p:spTree>
    <p:extLst>
      <p:ext uri="{BB962C8B-B14F-4D97-AF65-F5344CB8AC3E}">
        <p14:creationId xmlns:p14="http://schemas.microsoft.com/office/powerpoint/2010/main" val="950836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Enable the 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Once you are connected to your Microsoft 365 tenant, use the following command to enable the Microsoft 365 CDN on your tenant:</a:t>
            </a:r>
          </a:p>
          <a:p>
            <a:pPr marL="0" indent="0" algn="just">
              <a:lnSpc>
                <a:spcPct val="130000"/>
              </a:lnSpc>
              <a:spcBef>
                <a:spcPts val="0"/>
              </a:spcBef>
              <a:buNone/>
            </a:pPr>
            <a:endParaRPr lang="en-US" sz="2000" dirty="0"/>
          </a:p>
          <a:p>
            <a:pPr marL="0" indent="0" algn="just">
              <a:lnSpc>
                <a:spcPct val="130000"/>
              </a:lnSpc>
              <a:spcBef>
                <a:spcPts val="0"/>
              </a:spcBef>
              <a:buNone/>
            </a:pPr>
            <a:r>
              <a:rPr lang="en-GB" dirty="0"/>
              <a:t>Set-</a:t>
            </a:r>
            <a:r>
              <a:rPr lang="en-GB" dirty="0" err="1"/>
              <a:t>SPOTenantCdnEnabled</a:t>
            </a:r>
            <a:r>
              <a:rPr lang="en-GB" dirty="0"/>
              <a:t> -</a:t>
            </a:r>
            <a:r>
              <a:rPr lang="en-GB" dirty="0" err="1"/>
              <a:t>CdnType</a:t>
            </a:r>
            <a:r>
              <a:rPr lang="en-GB" dirty="0"/>
              <a:t> Public</a:t>
            </a:r>
            <a:endParaRPr lang="en-US" sz="2000" dirty="0"/>
          </a:p>
        </p:txBody>
      </p:sp>
    </p:spTree>
    <p:extLst>
      <p:ext uri="{BB962C8B-B14F-4D97-AF65-F5344CB8AC3E}">
        <p14:creationId xmlns:p14="http://schemas.microsoft.com/office/powerpoint/2010/main" val="1404335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Add a new CDN origin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In this case, we are setting the origin as </a:t>
            </a:r>
            <a:r>
              <a:rPr lang="en-US" b="1" dirty="0"/>
              <a:t>*/</a:t>
            </a:r>
            <a:r>
              <a:rPr lang="en-US" b="1" dirty="0" err="1"/>
              <a:t>cdn</a:t>
            </a:r>
            <a:r>
              <a:rPr lang="en-US" dirty="0"/>
              <a:t>, which means that any relative folder with the name of </a:t>
            </a:r>
            <a:r>
              <a:rPr lang="en-US" b="1" dirty="0" err="1"/>
              <a:t>cdn</a:t>
            </a:r>
            <a:r>
              <a:rPr lang="en-US" dirty="0"/>
              <a:t> acts as a CDN origin.</a:t>
            </a:r>
          </a:p>
          <a:p>
            <a:pPr marL="0" indent="0" algn="just">
              <a:lnSpc>
                <a:spcPct val="130000"/>
              </a:lnSpc>
              <a:spcBef>
                <a:spcPts val="0"/>
              </a:spcBef>
              <a:buNone/>
            </a:pPr>
            <a:endParaRPr lang="en-US" sz="2000" dirty="0"/>
          </a:p>
          <a:p>
            <a:pPr marL="0" indent="0" algn="just">
              <a:lnSpc>
                <a:spcPct val="130000"/>
              </a:lnSpc>
              <a:spcBef>
                <a:spcPts val="0"/>
              </a:spcBef>
              <a:buNone/>
            </a:pPr>
            <a:r>
              <a:rPr lang="en-US" dirty="0"/>
              <a:t>Add-</a:t>
            </a:r>
            <a:r>
              <a:rPr lang="en-US" dirty="0" err="1"/>
              <a:t>SPOTenantCdnOrigin</a:t>
            </a:r>
            <a:r>
              <a:rPr lang="en-US" dirty="0"/>
              <a:t> -</a:t>
            </a:r>
            <a:r>
              <a:rPr lang="en-US" dirty="0" err="1"/>
              <a:t>CdnType</a:t>
            </a:r>
            <a:r>
              <a:rPr lang="en-US" dirty="0"/>
              <a:t> Public -</a:t>
            </a:r>
            <a:r>
              <a:rPr lang="en-US" dirty="0" err="1"/>
              <a:t>OriginUrl</a:t>
            </a:r>
            <a:r>
              <a:rPr lang="en-US" dirty="0"/>
              <a:t> */</a:t>
            </a:r>
            <a:r>
              <a:rPr lang="en-US" dirty="0" err="1"/>
              <a:t>cdn</a:t>
            </a:r>
            <a:endParaRPr lang="en-US" dirty="0"/>
          </a:p>
          <a:p>
            <a:pPr marL="0" indent="0" algn="just">
              <a:lnSpc>
                <a:spcPct val="130000"/>
              </a:lnSpc>
              <a:spcBef>
                <a:spcPts val="0"/>
              </a:spcBef>
              <a:buNone/>
            </a:pPr>
            <a:endParaRPr lang="en-US" sz="2000" dirty="0"/>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133597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GB" b="1" dirty="0"/>
              <a:t>Default CDN origins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1900" dirty="0"/>
              <a:t>Unless you specify otherwise, Office 365 sets up some default origins for you when you enable the Office 365 CDN. If you initially opt not to provision them, you can add these origins after you complete setup. Unless you understand the consequences of skipping the setup of default origins and have a specific reason for doing so, you should allow them to be created when you enable the CDN.</a:t>
            </a:r>
          </a:p>
          <a:p>
            <a:pPr marL="0" indent="0">
              <a:buNone/>
            </a:pPr>
            <a:endParaRPr lang="en-US" sz="1900" dirty="0"/>
          </a:p>
          <a:p>
            <a:pPr marL="466298" lvl="1" indent="0">
              <a:buNone/>
            </a:pPr>
            <a:r>
              <a:rPr lang="en-US" sz="1900" b="1" dirty="0"/>
              <a:t>Default private CDN origins:</a:t>
            </a:r>
          </a:p>
          <a:p>
            <a:pPr lvl="1">
              <a:buFont typeface="Wingdings" panose="05000000000000000000" pitchFamily="2" charset="2"/>
              <a:buChar char="ü"/>
            </a:pPr>
            <a:r>
              <a:rPr lang="en-US" sz="1900" dirty="0"/>
              <a:t>*/userphoto.aspx</a:t>
            </a:r>
          </a:p>
          <a:p>
            <a:pPr lvl="1">
              <a:buFont typeface="Wingdings" panose="05000000000000000000" pitchFamily="2" charset="2"/>
              <a:buChar char="ü"/>
            </a:pPr>
            <a:r>
              <a:rPr lang="en-US" sz="1900" dirty="0"/>
              <a:t>*/</a:t>
            </a:r>
            <a:r>
              <a:rPr lang="en-US" sz="1900" dirty="0" err="1"/>
              <a:t>siteassets</a:t>
            </a:r>
            <a:endParaRPr lang="en-US" sz="1900" dirty="0"/>
          </a:p>
          <a:p>
            <a:pPr lvl="1">
              <a:buFont typeface="Wingdings" panose="05000000000000000000" pitchFamily="2" charset="2"/>
              <a:buChar char="ü"/>
            </a:pPr>
            <a:endParaRPr lang="en-US" sz="1900" dirty="0"/>
          </a:p>
          <a:p>
            <a:pPr marL="466298" lvl="1" indent="0">
              <a:buNone/>
            </a:pPr>
            <a:endParaRPr lang="en-US" sz="1900" dirty="0"/>
          </a:p>
          <a:p>
            <a:pPr marL="466298" lvl="1" indent="0">
              <a:buNone/>
            </a:pPr>
            <a:r>
              <a:rPr lang="en-US" sz="1900" b="1" dirty="0"/>
              <a:t>Default public CDN origins:</a:t>
            </a:r>
          </a:p>
          <a:p>
            <a:pPr lvl="1">
              <a:buFont typeface="Wingdings" panose="05000000000000000000" pitchFamily="2" charset="2"/>
              <a:buChar char="ü"/>
            </a:pPr>
            <a:r>
              <a:rPr lang="en-US" sz="1900" dirty="0"/>
              <a:t>*/</a:t>
            </a:r>
            <a:r>
              <a:rPr lang="en-US" sz="1900" dirty="0" err="1"/>
              <a:t>masterpage</a:t>
            </a:r>
            <a:endParaRPr lang="en-US" sz="1900" dirty="0"/>
          </a:p>
          <a:p>
            <a:pPr lvl="1">
              <a:buFont typeface="Wingdings" panose="05000000000000000000" pitchFamily="2" charset="2"/>
              <a:buChar char="ü"/>
            </a:pPr>
            <a:r>
              <a:rPr lang="en-US" sz="1900" dirty="0"/>
              <a:t>*/style library</a:t>
            </a:r>
          </a:p>
          <a:p>
            <a:pPr lvl="1">
              <a:buFont typeface="Wingdings" panose="05000000000000000000" pitchFamily="2" charset="2"/>
              <a:buChar char="ü"/>
            </a:pPr>
            <a:r>
              <a:rPr lang="en-US" sz="1900" dirty="0"/>
              <a:t>*/</a:t>
            </a:r>
            <a:r>
              <a:rPr lang="en-US" sz="1900" dirty="0" err="1"/>
              <a:t>clientsideassets</a:t>
            </a:r>
            <a:endParaRPr lang="en-US" sz="1900" dirty="0"/>
          </a:p>
        </p:txBody>
      </p:sp>
    </p:spTree>
    <p:extLst>
      <p:ext uri="{BB962C8B-B14F-4D97-AF65-F5344CB8AC3E}">
        <p14:creationId xmlns:p14="http://schemas.microsoft.com/office/powerpoint/2010/main" val="411900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Use the site collection app catalog</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045437"/>
            <a:ext cx="10348153" cy="4903650"/>
          </a:xfrm>
        </p:spPr>
        <p:txBody>
          <a:bodyPr>
            <a:normAutofit/>
          </a:bodyPr>
          <a:lstStyle/>
          <a:p>
            <a:pPr marL="0" indent="0" algn="just">
              <a:buNone/>
            </a:pPr>
            <a:r>
              <a:rPr lang="en-US" sz="2000" dirty="0"/>
              <a:t>Using site collection app catalogs, SharePoint tenant administrators can decentralize the management and scope the deployment of SharePoint add-ins and SharePoint Framework solutions to specific sites.</a:t>
            </a:r>
          </a:p>
          <a:p>
            <a:pPr marL="0" indent="0" algn="just">
              <a:buNone/>
            </a:pPr>
            <a:endParaRPr lang="en-US" sz="2000" dirty="0"/>
          </a:p>
          <a:p>
            <a:pPr marL="0" indent="0" algn="just">
              <a:buNone/>
            </a:pPr>
            <a:r>
              <a:rPr lang="en-US" sz="2000" dirty="0"/>
              <a:t>With the introduction of site collection app catalogs, tenant administrators can enable app catalog on the specific sites. Once enabled, site collection administrators can deploy SharePoint add-ins and SharePoint Framework solutions that will be available only in that particular site collection</a:t>
            </a:r>
          </a:p>
        </p:txBody>
      </p:sp>
      <p:pic>
        <p:nvPicPr>
          <p:cNvPr id="3074" name="Picture 2" descr="Diagram illustrating the concept of site collection app catalog">
            <a:extLst>
              <a:ext uri="{FF2B5EF4-FFF2-40B4-BE49-F238E27FC236}">
                <a16:creationId xmlns:a16="http://schemas.microsoft.com/office/drawing/2014/main" id="{28113BD5-2ED8-4F99-952A-1C95F216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98" y="3264927"/>
            <a:ext cx="6342098" cy="357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7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GB" b="1" dirty="0"/>
              <a:t>Create &amp; Disable a site collection app </a:t>
            </a:r>
            <a:r>
              <a:rPr lang="en-GB" b="1" dirty="0" err="1"/>
              <a:t>catalog</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Connect-</a:t>
            </a:r>
            <a:r>
              <a:rPr lang="en-US" sz="2000" dirty="0" err="1"/>
              <a:t>SPOService</a:t>
            </a:r>
            <a:r>
              <a:rPr lang="en-US" sz="2000" dirty="0"/>
              <a:t> -</a:t>
            </a:r>
            <a:r>
              <a:rPr lang="en-US" sz="2000" dirty="0" err="1"/>
              <a:t>Url</a:t>
            </a:r>
            <a:r>
              <a:rPr lang="en-US" sz="2000" dirty="0"/>
              <a:t> </a:t>
            </a:r>
            <a:r>
              <a:rPr lang="en-US" sz="2000" dirty="0">
                <a:hlinkClick r:id="rId2"/>
              </a:rPr>
              <a:t>https://contoso-admin.sharepoint.com</a:t>
            </a:r>
            <a:endParaRPr lang="en-US" sz="2000" dirty="0"/>
          </a:p>
          <a:p>
            <a:pPr marL="0" indent="0" algn="just">
              <a:buNone/>
            </a:pPr>
            <a:endParaRPr lang="en-US" sz="2000" dirty="0"/>
          </a:p>
          <a:p>
            <a:pPr marL="0" indent="0">
              <a:buNone/>
            </a:pPr>
            <a:r>
              <a:rPr lang="en-GB" sz="2000" dirty="0"/>
              <a:t>Add-</a:t>
            </a:r>
            <a:r>
              <a:rPr lang="en-GB" sz="2000" dirty="0" err="1"/>
              <a:t>SPOSiteCollectionAppCatalog</a:t>
            </a:r>
            <a:r>
              <a:rPr lang="en-GB" sz="2000" dirty="0"/>
              <a:t> -Site </a:t>
            </a:r>
            <a:r>
              <a:rPr lang="en-GB" sz="2000" dirty="0">
                <a:hlinkClick r:id="rId3"/>
              </a:rPr>
              <a:t>https://contoso.sharepoint.com/sites/marketing</a:t>
            </a:r>
            <a:endParaRPr lang="en-GB" sz="2000" dirty="0"/>
          </a:p>
          <a:p>
            <a:pPr marL="0" indent="0" algn="just">
              <a:buNone/>
            </a:pPr>
            <a:endParaRPr lang="en-GB" sz="2000" dirty="0"/>
          </a:p>
          <a:p>
            <a:pPr marL="0" indent="0" algn="just">
              <a:buNone/>
            </a:pPr>
            <a:r>
              <a:rPr lang="en-GB" sz="2000" dirty="0"/>
              <a:t>Remove-</a:t>
            </a:r>
            <a:r>
              <a:rPr lang="en-GB" sz="2000" dirty="0" err="1"/>
              <a:t>SPOSiteCollectionAppCatalog</a:t>
            </a:r>
            <a:r>
              <a:rPr lang="en-GB" sz="2000" dirty="0"/>
              <a:t> -Site </a:t>
            </a:r>
            <a:r>
              <a:rPr lang="en-GB" sz="2000" dirty="0">
                <a:hlinkClick r:id="rId3"/>
              </a:rPr>
              <a:t>https://contoso.sharepoint.com/sites/marketing</a:t>
            </a:r>
            <a:r>
              <a:rPr lang="en-GB" sz="2000" dirty="0"/>
              <a:t> </a:t>
            </a:r>
          </a:p>
          <a:p>
            <a:pPr marL="0" indent="0" algn="just">
              <a:buNone/>
            </a:pPr>
            <a:endParaRPr lang="en-GB" sz="2000" dirty="0"/>
          </a:p>
          <a:p>
            <a:pPr marL="0" indent="0" algn="just">
              <a:buNone/>
            </a:pPr>
            <a:r>
              <a:rPr lang="en-US" sz="2000" dirty="0"/>
              <a:t>To list all site collections in the tenant that have the site collection app catalog enabled, use the URL https://&lt;tenant-app-catalog-URL&gt;/Lists/SiteCollectionAppCatalogs/AllItems.aspx</a:t>
            </a:r>
          </a:p>
          <a:p>
            <a:pPr marL="0" indent="0" algn="just">
              <a:buNone/>
            </a:pPr>
            <a:endParaRPr lang="en-US" sz="2000" dirty="0"/>
          </a:p>
        </p:txBody>
      </p:sp>
    </p:spTree>
    <p:extLst>
      <p:ext uri="{BB962C8B-B14F-4D97-AF65-F5344CB8AC3E}">
        <p14:creationId xmlns:p14="http://schemas.microsoft.com/office/powerpoint/2010/main" val="4100805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Azure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Create a new sample web part and deploy its assets to an Azure Content Delivery Network (CDN) instead of using the default Office 365 CDN as the hosting solution. You'll use an Azure Storage account integrated with a CDN to deploy your assets. SharePoint Framework build tools provide out-of-the-box support for deploying to an Azure Storage account; however, you can also manually upload the files to your favorite CDN provider or to SharePoint.</a:t>
            </a:r>
          </a:p>
          <a:p>
            <a:pPr marL="0" indent="0" algn="just">
              <a:buNone/>
            </a:pPr>
            <a:endParaRPr lang="en-US" sz="2000" dirty="0"/>
          </a:p>
          <a:p>
            <a:pPr marL="0" indent="0" algn="just">
              <a:buNone/>
            </a:pPr>
            <a:r>
              <a:rPr lang="en-GB" sz="2000" dirty="0">
                <a:hlinkClick r:id="rId2"/>
              </a:rPr>
              <a:t>https://docs.microsoft.com/en-us/sharepoint/dev/spfx/web-parts/get-started/deploy-web-part-to-cdn</a:t>
            </a:r>
            <a:endParaRPr lang="en-US" sz="2000" dirty="0"/>
          </a:p>
        </p:txBody>
      </p:sp>
    </p:spTree>
    <p:extLst>
      <p:ext uri="{BB962C8B-B14F-4D97-AF65-F5344CB8AC3E}">
        <p14:creationId xmlns:p14="http://schemas.microsoft.com/office/powerpoint/2010/main" val="667316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877297" cy="369332"/>
          </a:xfrm>
          <a:prstGeom prst="rect">
            <a:avLst/>
          </a:prstGeom>
        </p:spPr>
        <p:txBody>
          <a:bodyPr wrap="none">
            <a:spAutoFit/>
          </a:bodyPr>
          <a:lstStyle/>
          <a:p>
            <a:r>
              <a:rPr lang="en-US" dirty="0"/>
              <a:t>Create a Webpart and Deploy &amp; Host webpart</a:t>
            </a:r>
            <a:endParaRPr lang="en-GB" dirty="0"/>
          </a:p>
        </p:txBody>
      </p:sp>
    </p:spTree>
    <p:extLst>
      <p:ext uri="{BB962C8B-B14F-4D97-AF65-F5344CB8AC3E}">
        <p14:creationId xmlns:p14="http://schemas.microsoft.com/office/powerpoint/2010/main" val="218617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226913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067315" cy="369332"/>
          </a:xfrm>
          <a:prstGeom prst="rect">
            <a:avLst/>
          </a:prstGeom>
        </p:spPr>
        <p:txBody>
          <a:bodyPr wrap="none">
            <a:spAutoFit/>
          </a:bodyPr>
          <a:lstStyle/>
          <a:p>
            <a:r>
              <a:rPr lang="en-US" b="1" dirty="0">
                <a:solidFill>
                  <a:srgbClr val="7030A0"/>
                </a:solidFill>
              </a:rPr>
              <a:t>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7530007" cy="4769254"/>
          </a:xfrm>
          <a:prstGeom prst="rect">
            <a:avLst/>
          </a:prstGeom>
        </p:spPr>
        <p:txBody>
          <a:bodyPr wrap="square">
            <a:spAutoFit/>
          </a:bodyPr>
          <a:lstStyle/>
          <a:p>
            <a:pPr marL="457200" indent="-457200" algn="just">
              <a:buFont typeface="Wingdings" panose="05000000000000000000" pitchFamily="2" charset="2"/>
              <a:buChar char="ü"/>
            </a:pPr>
            <a:r>
              <a:rPr lang="en-US" dirty="0"/>
              <a:t>The Modern SharePoint Framework have a new WebPart Property pane for WebPart Properties.</a:t>
            </a:r>
          </a:p>
          <a:p>
            <a:pPr marL="457200" indent="-457200" algn="just">
              <a:buFont typeface="Wingdings" panose="05000000000000000000" pitchFamily="2" charset="2"/>
              <a:buChar char="ü"/>
            </a:pPr>
            <a:r>
              <a:rPr lang="en-US" sz="2000" dirty="0"/>
              <a:t>The property pane has three key metadata:</a:t>
            </a:r>
          </a:p>
          <a:p>
            <a:pPr lvl="1">
              <a:lnSpc>
                <a:spcPct val="130000"/>
              </a:lnSpc>
            </a:pPr>
            <a:r>
              <a:rPr lang="en-US" sz="1600" b="1" dirty="0"/>
              <a:t>Pages</a:t>
            </a:r>
          </a:p>
          <a:p>
            <a:pPr lvl="1">
              <a:lnSpc>
                <a:spcPct val="130000"/>
              </a:lnSpc>
            </a:pPr>
            <a:r>
              <a:rPr lang="en-US" sz="1600" dirty="0"/>
              <a:t>Pages provide you the flexibility to separate complex interactions and put them into one or more pages. Pages then contain Header and Groups.</a:t>
            </a:r>
          </a:p>
          <a:p>
            <a:pPr lvl="1">
              <a:lnSpc>
                <a:spcPct val="130000"/>
              </a:lnSpc>
            </a:pPr>
            <a:endParaRPr lang="en-US" sz="1600" dirty="0"/>
          </a:p>
          <a:p>
            <a:pPr lvl="1">
              <a:lnSpc>
                <a:spcPct val="130000"/>
              </a:lnSpc>
            </a:pPr>
            <a:r>
              <a:rPr lang="en-US" sz="1600" b="1" dirty="0"/>
              <a:t>Header</a:t>
            </a:r>
          </a:p>
          <a:p>
            <a:pPr lvl="1">
              <a:lnSpc>
                <a:spcPct val="130000"/>
              </a:lnSpc>
            </a:pPr>
            <a:r>
              <a:rPr lang="en-US" sz="1600" dirty="0"/>
              <a:t>Header allows you to define the title of the property pane and Groups let you define the various sections for the property pane through which you want to group your field sets.</a:t>
            </a:r>
          </a:p>
          <a:p>
            <a:pPr lvl="1">
              <a:lnSpc>
                <a:spcPct val="130000"/>
              </a:lnSpc>
            </a:pPr>
            <a:endParaRPr lang="en-US" sz="1600" dirty="0"/>
          </a:p>
          <a:p>
            <a:pPr lvl="1">
              <a:lnSpc>
                <a:spcPct val="130000"/>
              </a:lnSpc>
            </a:pPr>
            <a:r>
              <a:rPr lang="en-US" sz="1600" b="1" dirty="0"/>
              <a:t>Groups</a:t>
            </a:r>
          </a:p>
          <a:p>
            <a:pPr lvl="1">
              <a:lnSpc>
                <a:spcPct val="130000"/>
              </a:lnSpc>
            </a:pPr>
            <a:r>
              <a:rPr lang="en-US" sz="1600" dirty="0"/>
              <a:t>A property pane should contain a page, an optional header, and at least one group. Property fields are then defined inside a group</a:t>
            </a:r>
            <a:endParaRPr lang="en-GB" sz="1600" dirty="0"/>
          </a:p>
        </p:txBody>
      </p:sp>
      <p:pic>
        <p:nvPicPr>
          <p:cNvPr id="3074" name="Picture 2" descr="Property pane example">
            <a:extLst>
              <a:ext uri="{FF2B5EF4-FFF2-40B4-BE49-F238E27FC236}">
                <a16:creationId xmlns:a16="http://schemas.microsoft.com/office/drawing/2014/main" id="{7ED0DAD8-084F-4F59-8FB4-218E9A5E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113" y="224709"/>
            <a:ext cx="2737392" cy="62017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08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graphicFrame>
        <p:nvGraphicFramePr>
          <p:cNvPr id="5" name="Table 4">
            <a:extLst>
              <a:ext uri="{FF2B5EF4-FFF2-40B4-BE49-F238E27FC236}">
                <a16:creationId xmlns:a16="http://schemas.microsoft.com/office/drawing/2014/main" id="{59BCC2C4-1FC8-42F8-B2EB-01294E2E826E}"/>
              </a:ext>
            </a:extLst>
          </p:cNvPr>
          <p:cNvGraphicFramePr>
            <a:graphicFrameLocks noGrp="1"/>
          </p:cNvGraphicFramePr>
          <p:nvPr/>
        </p:nvGraphicFramePr>
        <p:xfrm>
          <a:off x="510750" y="1389598"/>
          <a:ext cx="7967328" cy="4446818"/>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6" name="Rectangle 5">
            <a:extLst>
              <a:ext uri="{FF2B5EF4-FFF2-40B4-BE49-F238E27FC236}">
                <a16:creationId xmlns:a16="http://schemas.microsoft.com/office/drawing/2014/main" id="{CEC35E91-44F4-4338-8070-9C9818AF9915}"/>
              </a:ext>
            </a:extLst>
          </p:cNvPr>
          <p:cNvSpPr/>
          <p:nvPr/>
        </p:nvSpPr>
        <p:spPr>
          <a:xfrm>
            <a:off x="431237" y="986975"/>
            <a:ext cx="5303641" cy="400110"/>
          </a:xfrm>
          <a:prstGeom prst="rect">
            <a:avLst/>
          </a:prstGeom>
        </p:spPr>
        <p:txBody>
          <a:bodyPr wrap="square">
            <a:spAutoFit/>
          </a:bodyPr>
          <a:lstStyle/>
          <a:p>
            <a:r>
              <a:rPr lang="en-GB" sz="2000" b="1" dirty="0"/>
              <a:t>Supported Property Fields and Objects</a:t>
            </a:r>
          </a:p>
        </p:txBody>
      </p:sp>
      <p:sp>
        <p:nvSpPr>
          <p:cNvPr id="3" name="Rectangle 2">
            <a:extLst>
              <a:ext uri="{FF2B5EF4-FFF2-40B4-BE49-F238E27FC236}">
                <a16:creationId xmlns:a16="http://schemas.microsoft.com/office/drawing/2014/main" id="{2461BA83-7043-4C2B-925A-D9618B5E3C92}"/>
              </a:ext>
            </a:extLst>
          </p:cNvPr>
          <p:cNvSpPr/>
          <p:nvPr/>
        </p:nvSpPr>
        <p:spPr>
          <a:xfrm>
            <a:off x="510750" y="5959833"/>
            <a:ext cx="3400924" cy="461665"/>
          </a:xfrm>
          <a:prstGeom prst="rect">
            <a:avLst/>
          </a:prstGeom>
        </p:spPr>
        <p:txBody>
          <a:bodyPr wrap="square">
            <a:spAutoFit/>
          </a:bodyPr>
          <a:lstStyle/>
          <a:p>
            <a:pPr marL="285750" indent="-285750">
              <a:buFont typeface="Wingdings" panose="05000000000000000000" pitchFamily="2" charset="2"/>
              <a:buChar char="ü"/>
            </a:pPr>
            <a:r>
              <a:rPr lang="en-US" sz="2400" dirty="0"/>
              <a:t>Preconfigured Entries</a:t>
            </a:r>
            <a:endParaRPr lang="en-GB" sz="2400" dirty="0"/>
          </a:p>
        </p:txBody>
      </p:sp>
    </p:spTree>
    <p:extLst>
      <p:ext uri="{BB962C8B-B14F-4D97-AF65-F5344CB8AC3E}">
        <p14:creationId xmlns:p14="http://schemas.microsoft.com/office/powerpoint/2010/main" val="2640695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656211"/>
            <a:ext cx="3695700" cy="2342026"/>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Types of property panes</a:t>
            </a:r>
          </a:p>
        </p:txBody>
      </p:sp>
      <p:sp>
        <p:nvSpPr>
          <p:cNvPr id="3" name="Rectangle 2">
            <a:extLst>
              <a:ext uri="{FF2B5EF4-FFF2-40B4-BE49-F238E27FC236}">
                <a16:creationId xmlns:a16="http://schemas.microsoft.com/office/drawing/2014/main" id="{1BFD9D49-5099-43DA-9F92-DA22F8FCF739}"/>
              </a:ext>
            </a:extLst>
          </p:cNvPr>
          <p:cNvSpPr/>
          <p:nvPr/>
        </p:nvSpPr>
        <p:spPr>
          <a:xfrm>
            <a:off x="596349" y="998076"/>
            <a:ext cx="10575234" cy="5416868"/>
          </a:xfrm>
          <a:prstGeom prst="rect">
            <a:avLst/>
          </a:prstGeom>
        </p:spPr>
        <p:txBody>
          <a:bodyPr wrap="square">
            <a:spAutoFit/>
          </a:bodyPr>
          <a:lstStyle/>
          <a:p>
            <a:pPr fontAlgn="base"/>
            <a:r>
              <a:rPr lang="en-GB" sz="1400" b="1" dirty="0"/>
              <a:t>Single pane</a:t>
            </a:r>
          </a:p>
          <a:p>
            <a:pPr fontAlgn="base"/>
            <a:r>
              <a:rPr lang="en-US" sz="1400" dirty="0"/>
              <a:t>Used for simple web parts with a few properties to configure. As the name implies, there is only one single pane without any grouping.</a:t>
            </a:r>
          </a:p>
          <a:p>
            <a:pPr fontAlgn="base"/>
            <a:endParaRPr lang="en-US" sz="1400" b="1" dirty="0"/>
          </a:p>
          <a:p>
            <a:pPr fontAlgn="base"/>
            <a:r>
              <a:rPr lang="en-US" sz="1400" b="1" dirty="0"/>
              <a:t>Accordion pane</a:t>
            </a:r>
          </a:p>
          <a:p>
            <a:pPr fontAlgn="base"/>
            <a:r>
              <a:rPr lang="en-US" sz="1400" dirty="0"/>
              <a:t>Contains a group or groups of properties with many options, and where the groups result in a long scrolling list of options.</a:t>
            </a:r>
          </a:p>
          <a:p>
            <a:pPr fontAlgn="base"/>
            <a:r>
              <a:rPr lang="en-US" sz="1400" dirty="0"/>
              <a:t>For example, you might have three groups named Properties, Appearance, and Layout, each with many options.</a:t>
            </a:r>
          </a:p>
          <a:p>
            <a:pPr fontAlgn="base"/>
            <a:endParaRPr lang="en-US" sz="1400" dirty="0"/>
          </a:p>
          <a:p>
            <a:pPr fontAlgn="base"/>
            <a:r>
              <a:rPr lang="en-US" sz="1400" dirty="0"/>
              <a:t>To make the groups appear as accordions, add a </a:t>
            </a:r>
            <a:r>
              <a:rPr lang="en-US" sz="1400" dirty="0" err="1"/>
              <a:t>displayGroupsAsAccordion</a:t>
            </a:r>
            <a:r>
              <a:rPr lang="en-US" sz="1400" dirty="0"/>
              <a:t> property and set it to true</a:t>
            </a:r>
          </a:p>
          <a:p>
            <a:pPr fontAlgn="base"/>
            <a:r>
              <a:rPr lang="en-GB" sz="1200" i="1" dirty="0" err="1">
                <a:solidFill>
                  <a:schemeClr val="accent6">
                    <a:lumMod val="75000"/>
                  </a:schemeClr>
                </a:solidFill>
              </a:rPr>
              <a:t>displayGroupsAsAccordion</a:t>
            </a:r>
            <a:r>
              <a:rPr lang="en-GB" sz="1200" i="1" dirty="0">
                <a:solidFill>
                  <a:schemeClr val="accent6">
                    <a:lumMod val="75000"/>
                  </a:schemeClr>
                </a:solidFill>
              </a:rPr>
              <a:t>: true,</a:t>
            </a:r>
          </a:p>
          <a:p>
            <a:pPr fontAlgn="base"/>
            <a:endParaRPr lang="en-GB" sz="1200" i="1" dirty="0">
              <a:solidFill>
                <a:schemeClr val="accent6">
                  <a:lumMod val="75000"/>
                </a:schemeClr>
              </a:solidFill>
            </a:endParaRPr>
          </a:p>
          <a:p>
            <a:pPr fontAlgn="base"/>
            <a:endParaRPr lang="en-GB" sz="1200" i="1" dirty="0">
              <a:solidFill>
                <a:schemeClr val="accent6">
                  <a:lumMod val="75000"/>
                </a:schemeClr>
              </a:solidFill>
            </a:endParaRPr>
          </a:p>
          <a:p>
            <a:pPr fontAlgn="base"/>
            <a:r>
              <a:rPr lang="en-US" sz="1400" dirty="0"/>
              <a:t>If you wish to make the groups initially appear as expanded or collapsed, you can specify the </a:t>
            </a:r>
            <a:r>
              <a:rPr lang="en-US" sz="1400" dirty="0" err="1"/>
              <a:t>isCollapsed</a:t>
            </a:r>
            <a:r>
              <a:rPr lang="en-US" sz="1400" dirty="0"/>
              <a:t> property at the group level and set it to true or false, as desired:</a:t>
            </a:r>
            <a:endParaRPr lang="en-GB" sz="1400" dirty="0"/>
          </a:p>
          <a:p>
            <a:pPr fontAlgn="base"/>
            <a:r>
              <a:rPr lang="en-GB" sz="1200" i="1" dirty="0" err="1">
                <a:solidFill>
                  <a:schemeClr val="accent6">
                    <a:lumMod val="75000"/>
                  </a:schemeClr>
                </a:solidFill>
              </a:rPr>
              <a:t>isCollapsed</a:t>
            </a:r>
            <a:r>
              <a:rPr lang="en-GB" sz="1200" i="1" dirty="0">
                <a:solidFill>
                  <a:schemeClr val="accent6">
                    <a:lumMod val="75000"/>
                  </a:schemeClr>
                </a:solidFill>
              </a:rPr>
              <a:t>: true,</a:t>
            </a:r>
            <a:endParaRPr lang="en-US" sz="1200" i="1" dirty="0">
              <a:solidFill>
                <a:schemeClr val="accent6">
                  <a:lumMod val="75000"/>
                </a:schemeClr>
              </a:solidFill>
            </a:endParaRPr>
          </a:p>
          <a:p>
            <a:pPr fontAlgn="base"/>
            <a:endParaRPr lang="en-GB" sz="1400" b="1" dirty="0"/>
          </a:p>
          <a:p>
            <a:pPr fontAlgn="base"/>
            <a:r>
              <a:rPr lang="en-US" sz="1400" b="1" dirty="0"/>
              <a:t>Steps pane</a:t>
            </a:r>
          </a:p>
          <a:p>
            <a:pPr fontAlgn="base"/>
            <a:r>
              <a:rPr lang="en-US" sz="1400" dirty="0"/>
              <a:t>Group properties in multiple steps or pages. Used when web configuration needs to follow a precise order of steps, or when choices in the first step affect the options that display in next steps.</a:t>
            </a:r>
          </a:p>
          <a:p>
            <a:pPr fontAlgn="base"/>
            <a:r>
              <a:rPr lang="en-US" sz="1400" dirty="0"/>
              <a:t>The property pane will display a </a:t>
            </a:r>
            <a:r>
              <a:rPr lang="en-US" sz="1400" b="1" dirty="0"/>
              <a:t>Back</a:t>
            </a:r>
            <a:r>
              <a:rPr lang="en-US" sz="1400" dirty="0"/>
              <a:t> and </a:t>
            </a:r>
            <a:r>
              <a:rPr lang="en-US" sz="1400" b="1" dirty="0"/>
              <a:t>Next</a:t>
            </a:r>
            <a:r>
              <a:rPr lang="en-US" sz="1400" dirty="0"/>
              <a:t> buttons at the bottom of the pane, along with an indication of how many steps there are, and which step is currently displayed.</a:t>
            </a:r>
          </a:p>
          <a:p>
            <a:pPr fontAlgn="base"/>
            <a:endParaRPr lang="en-US" sz="1400" dirty="0"/>
          </a:p>
          <a:p>
            <a:pPr fontAlgn="base"/>
            <a:r>
              <a:rPr lang="en-US" sz="1400" dirty="0"/>
              <a:t>By default, the web part will start the property pane on the first page. If you'd like to override this (for example, if you want to bring attention to a specific page to encourage a user to solve an issue), specify the </a:t>
            </a:r>
            <a:r>
              <a:rPr lang="en-US" sz="1400" dirty="0" err="1"/>
              <a:t>currentPage</a:t>
            </a:r>
            <a:endParaRPr lang="en-US" sz="1400" dirty="0"/>
          </a:p>
          <a:p>
            <a:pPr fontAlgn="base"/>
            <a:endParaRPr lang="en-US" sz="1400" dirty="0"/>
          </a:p>
          <a:p>
            <a:pPr fontAlgn="base"/>
            <a:r>
              <a:rPr lang="en-GB" sz="1200" i="1" dirty="0" err="1">
                <a:solidFill>
                  <a:schemeClr val="accent6">
                    <a:lumMod val="75000"/>
                  </a:schemeClr>
                </a:solidFill>
              </a:rPr>
              <a:t>currentPage</a:t>
            </a:r>
            <a:r>
              <a:rPr lang="en-GB" sz="1200" i="1" dirty="0">
                <a:solidFill>
                  <a:schemeClr val="accent6">
                    <a:lumMod val="75000"/>
                  </a:schemeClr>
                </a:solidFill>
              </a:rPr>
              <a:t>: 3,</a:t>
            </a:r>
          </a:p>
        </p:txBody>
      </p:sp>
    </p:spTree>
    <p:extLst>
      <p:ext uri="{BB962C8B-B14F-4D97-AF65-F5344CB8AC3E}">
        <p14:creationId xmlns:p14="http://schemas.microsoft.com/office/powerpoint/2010/main" val="3598468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1.10.0, 1.11.0, </a:t>
            </a:r>
            <a:r>
              <a:rPr lang="nb-NO" sz="2040" b="1" spc="-71" dirty="0">
                <a:solidFill>
                  <a:schemeClr val="accent3">
                    <a:lumMod val="50000"/>
                  </a:schemeClr>
                </a:solidFill>
                <a:latin typeface="Calibri (Body)"/>
              </a:rPr>
              <a:t>1.12.0 </a:t>
            </a:r>
            <a:r>
              <a:rPr lang="nb-NO" sz="2040" spc="-71" dirty="0">
                <a:solidFill>
                  <a:schemeClr val="accent3">
                    <a:lumMod val="50000"/>
                  </a:schemeClr>
                </a:solidFill>
                <a:latin typeface="Calibri (Body)"/>
              </a:rPr>
              <a:t>(Mar 17 2021)</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901004" cy="369332"/>
          </a:xfrm>
          <a:prstGeom prst="rect">
            <a:avLst/>
          </a:prstGeom>
        </p:spPr>
        <p:txBody>
          <a:bodyPr wrap="none">
            <a:spAutoFit/>
          </a:bodyPr>
          <a:lstStyle/>
          <a:p>
            <a:r>
              <a:rPr lang="en-US" dirty="0"/>
              <a:t>Create a Web Part with all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2312</TotalTime>
  <Words>6813</Words>
  <Application>Microsoft Office PowerPoint</Application>
  <PresentationFormat>Custom</PresentationFormat>
  <Paragraphs>817</Paragraphs>
  <Slides>72</Slides>
  <Notes>29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72</vt:i4>
      </vt:variant>
    </vt:vector>
  </HeadingPairs>
  <TitlesOfParts>
    <vt:vector size="90"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 Day 1</vt:lpstr>
      <vt:lpstr>Jenkins NS</vt:lpstr>
      <vt:lpstr>Agenda</vt:lpstr>
      <vt:lpstr>SharePoint UX – Evolving cross versions</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Adding SPFx web parts to pages</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Agenda</vt:lpstr>
      <vt:lpstr>Host your client-side web part</vt:lpstr>
      <vt:lpstr>Choose whether each origin should be public or private</vt:lpstr>
      <vt:lpstr>Create a new Development Site collection</vt:lpstr>
      <vt:lpstr>SharePoint Online Hosted Workbench</vt:lpstr>
      <vt:lpstr>Microsoft 365 CDN</vt:lpstr>
      <vt:lpstr>Enable the Microsoft 365 CDN</vt:lpstr>
      <vt:lpstr>Add a new CDN origin</vt:lpstr>
      <vt:lpstr>Default CDN origins</vt:lpstr>
      <vt:lpstr>Use the site collection app catalog</vt:lpstr>
      <vt:lpstr>Create &amp; Disable a site collection app catalog</vt:lpstr>
      <vt:lpstr>Azure CDN</vt:lpstr>
      <vt:lpstr>Demo</vt:lpstr>
      <vt:lpstr>Agenda</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140</cp:revision>
  <dcterms:created xsi:type="dcterms:W3CDTF">2017-07-18T18:43:36Z</dcterms:created>
  <dcterms:modified xsi:type="dcterms:W3CDTF">2021-03-22T20:02:33Z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